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58" r:id="rId3"/>
    <p:sldId id="318" r:id="rId4"/>
    <p:sldId id="257" r:id="rId5"/>
    <p:sldId id="263" r:id="rId6"/>
    <p:sldId id="264" r:id="rId7"/>
    <p:sldId id="262" r:id="rId8"/>
    <p:sldId id="298" r:id="rId9"/>
    <p:sldId id="265" r:id="rId10"/>
    <p:sldId id="266" r:id="rId11"/>
    <p:sldId id="267" r:id="rId12"/>
    <p:sldId id="268" r:id="rId13"/>
    <p:sldId id="319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94" r:id="rId31"/>
    <p:sldId id="284" r:id="rId32"/>
    <p:sldId id="285" r:id="rId33"/>
    <p:sldId id="295" r:id="rId34"/>
    <p:sldId id="296" r:id="rId35"/>
    <p:sldId id="297" r:id="rId36"/>
    <p:sldId id="323" r:id="rId37"/>
    <p:sldId id="322" r:id="rId38"/>
    <p:sldId id="324" r:id="rId39"/>
    <p:sldId id="320" r:id="rId40"/>
    <p:sldId id="300" r:id="rId41"/>
    <p:sldId id="301" r:id="rId42"/>
    <p:sldId id="302" r:id="rId43"/>
    <p:sldId id="303" r:id="rId44"/>
    <p:sldId id="304" r:id="rId45"/>
    <p:sldId id="325" r:id="rId46"/>
    <p:sldId id="306" r:id="rId47"/>
    <p:sldId id="307" r:id="rId48"/>
    <p:sldId id="308" r:id="rId49"/>
    <p:sldId id="309" r:id="rId50"/>
    <p:sldId id="305" r:id="rId51"/>
    <p:sldId id="310" r:id="rId52"/>
    <p:sldId id="311" r:id="rId53"/>
    <p:sldId id="32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FF00FF"/>
    <a:srgbClr val="0000FF"/>
    <a:srgbClr val="FF9900"/>
    <a:srgbClr val="009900"/>
    <a:srgbClr val="33CC33"/>
    <a:srgbClr val="CC99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545" autoAdjust="0"/>
  </p:normalViewPr>
  <p:slideViewPr>
    <p:cSldViewPr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-9525" y="2708275"/>
            <a:ext cx="9183688" cy="1501775"/>
            <a:chOff x="-23" y="1319"/>
            <a:chExt cx="5799" cy="946"/>
          </a:xfrm>
        </p:grpSpPr>
        <p:sp>
          <p:nvSpPr>
            <p:cNvPr id="5" name="Freeform 18"/>
            <p:cNvSpPr>
              <a:spLocks/>
            </p:cNvSpPr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Freeform 19" descr="01_img(Global Digtal Desigm(imageState)"/>
            <p:cNvSpPr>
              <a:spLocks/>
            </p:cNvSpPr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49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513" y="4365625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196975"/>
            <a:ext cx="7772400" cy="147002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79438"/>
            <a:ext cx="2057400" cy="5900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79438"/>
            <a:ext cx="6019800" cy="5900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79438"/>
            <a:ext cx="7848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43025"/>
            <a:ext cx="8229600" cy="51371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79438"/>
            <a:ext cx="7848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3025"/>
            <a:ext cx="4038600" cy="5137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3025"/>
            <a:ext cx="4038600" cy="5137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79438"/>
            <a:ext cx="7848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3025"/>
            <a:ext cx="4038600" cy="5137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3025"/>
            <a:ext cx="4038600" cy="2492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87800"/>
            <a:ext cx="4038600" cy="2492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3025"/>
            <a:ext cx="40386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3025"/>
            <a:ext cx="40386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6"/>
          <p:cNvSpPr>
            <a:spLocks/>
          </p:cNvSpPr>
          <p:nvPr/>
        </p:nvSpPr>
        <p:spPr bwMode="gray">
          <a:xfrm>
            <a:off x="0" y="360363"/>
            <a:ext cx="9148763" cy="900112"/>
          </a:xfrm>
          <a:custGeom>
            <a:avLst/>
            <a:gdLst>
              <a:gd name="T0" fmla="*/ 0 w 5763"/>
              <a:gd name="T1" fmla="*/ 584200 h 567"/>
              <a:gd name="T2" fmla="*/ 698500 w 5763"/>
              <a:gd name="T3" fmla="*/ 584200 h 567"/>
              <a:gd name="T4" fmla="*/ 1233488 w 5763"/>
              <a:gd name="T5" fmla="*/ 0 h 567"/>
              <a:gd name="T6" fmla="*/ 3432175 w 5763"/>
              <a:gd name="T7" fmla="*/ 0 h 567"/>
              <a:gd name="T8" fmla="*/ 3595688 w 5763"/>
              <a:gd name="T9" fmla="*/ 184150 h 567"/>
              <a:gd name="T10" fmla="*/ 9137650 w 5763"/>
              <a:gd name="T11" fmla="*/ 177800 h 567"/>
              <a:gd name="T12" fmla="*/ 9148763 w 5763"/>
              <a:gd name="T13" fmla="*/ 900112 h 567"/>
              <a:gd name="T14" fmla="*/ 9525 w 5763"/>
              <a:gd name="T15" fmla="*/ 882650 h 5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27" name="Freeform 15" descr="01b_img(Global Digtal Desigm(imageState)"/>
          <p:cNvSpPr>
            <a:spLocks/>
          </p:cNvSpPr>
          <p:nvPr/>
        </p:nvSpPr>
        <p:spPr bwMode="gray">
          <a:xfrm>
            <a:off x="-9525" y="336550"/>
            <a:ext cx="9182100" cy="838200"/>
          </a:xfrm>
          <a:custGeom>
            <a:avLst/>
            <a:gdLst>
              <a:gd name="T0" fmla="*/ 712788 w 5784"/>
              <a:gd name="T1" fmla="*/ 587375 h 528"/>
              <a:gd name="T2" fmla="*/ 1219200 w 5784"/>
              <a:gd name="T3" fmla="*/ 1588 h 528"/>
              <a:gd name="T4" fmla="*/ 3425825 w 5784"/>
              <a:gd name="T5" fmla="*/ 0 h 528"/>
              <a:gd name="T6" fmla="*/ 3584575 w 5784"/>
              <a:gd name="T7" fmla="*/ 182563 h 528"/>
              <a:gd name="T8" fmla="*/ 9182100 w 5784"/>
              <a:gd name="T9" fmla="*/ 182563 h 528"/>
              <a:gd name="T10" fmla="*/ 9174163 w 5784"/>
              <a:gd name="T11" fmla="*/ 838200 h 528"/>
              <a:gd name="T12" fmla="*/ 0 w 5784"/>
              <a:gd name="T13" fmla="*/ 823913 h 528"/>
              <a:gd name="T14" fmla="*/ 0 w 5784"/>
              <a:gd name="T15" fmla="*/ 588963 h 5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17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3025"/>
            <a:ext cx="82296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579438"/>
            <a:ext cx="7848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8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audio" Target="../media/audio1.wav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3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3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第</a:t>
            </a:r>
            <a:r>
              <a:rPr lang="en-US" altLang="zh-CN" sz="3600" smtClean="0">
                <a:latin typeface="Times New Roman" charset="0"/>
              </a:rPr>
              <a:t>5</a:t>
            </a:r>
            <a:r>
              <a:rPr lang="zh-CN" altLang="en-US" sz="3600" smtClean="0"/>
              <a:t>章 触发器、简单计数器和寄存器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437063"/>
            <a:ext cx="7735887" cy="1176337"/>
          </a:xfrm>
        </p:spPr>
        <p:txBody>
          <a:bodyPr/>
          <a:lstStyle/>
          <a:p>
            <a:pPr>
              <a:lnSpc>
                <a:spcPct val="80000"/>
              </a:lnSpc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altLang="zh-CN" sz="3600" smtClean="0">
                <a:latin typeface="Times New Roman" charset="0"/>
              </a:rPr>
              <a:t>Chapter 5:Sequential Circuits:</a:t>
            </a:r>
            <a:br>
              <a:rPr lang="en-US" altLang="zh-CN" sz="3600" smtClean="0">
                <a:latin typeface="Times New Roman" charset="0"/>
              </a:rPr>
            </a:br>
            <a:r>
              <a:rPr lang="en-US" altLang="zh-CN" sz="3600" smtClean="0">
                <a:latin typeface="Times New Roman" charset="0"/>
              </a:rPr>
              <a:t> Latches &amp; Flip-Flops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简单时序计数器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628775"/>
            <a:ext cx="8123237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003800" y="4613275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1403350" y="4581525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E=f(I, 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I)</a:t>
            </a:r>
          </a:p>
        </p:txBody>
      </p:sp>
      <p:sp>
        <p:nvSpPr>
          <p:cNvPr id="17415" name="AutoShape 7"/>
          <p:cNvSpPr>
            <a:spLocks noChangeArrowheads="1"/>
          </p:cNvSpPr>
          <p:nvPr/>
        </p:nvSpPr>
        <p:spPr bwMode="auto">
          <a:xfrm>
            <a:off x="3563938" y="5013325"/>
            <a:ext cx="1008062" cy="576263"/>
          </a:xfrm>
          <a:prstGeom prst="rightArrow">
            <a:avLst>
              <a:gd name="adj1" fmla="val 50000"/>
              <a:gd name="adj2" fmla="val 43733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  <p:bldP spid="17414" grpId="0"/>
      <p:bldP spid="174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Moore</a:t>
            </a:r>
            <a:r>
              <a:rPr lang="zh-CN" altLang="en-US" smtClean="0"/>
              <a:t>机与</a:t>
            </a:r>
            <a:r>
              <a:rPr lang="en-US" altLang="zh-CN" smtClean="0"/>
              <a:t>Mealy</a:t>
            </a:r>
            <a:r>
              <a:rPr lang="zh-CN" altLang="en-US" smtClean="0"/>
              <a:t>机时序电路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idx="1"/>
          </p:nvPr>
        </p:nvGraphicFramePr>
        <p:xfrm>
          <a:off x="107950" y="1917700"/>
          <a:ext cx="7056438" cy="1838325"/>
        </p:xfrm>
        <a:graphic>
          <a:graphicData uri="http://schemas.openxmlformats.org/presentationml/2006/ole">
            <p:oleObj spid="_x0000_s2050" name="Visio" r:id="rId3" imgW="5065776" imgH="1318870" progId="">
              <p:embed/>
            </p:oleObj>
          </a:graphicData>
        </a:graphic>
      </p:graphicFrame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7092950" y="2276475"/>
            <a:ext cx="19081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E=f(I, 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</p:txBody>
      </p:sp>
      <p:graphicFrame>
        <p:nvGraphicFramePr>
          <p:cNvPr id="2051" name="Object 8"/>
          <p:cNvGraphicFramePr>
            <a:graphicFrameLocks noChangeAspect="1"/>
          </p:cNvGraphicFramePr>
          <p:nvPr/>
        </p:nvGraphicFramePr>
        <p:xfrm>
          <a:off x="180975" y="4008438"/>
          <a:ext cx="6913563" cy="1868487"/>
        </p:xfrm>
        <a:graphic>
          <a:graphicData uri="http://schemas.openxmlformats.org/presentationml/2006/ole">
            <p:oleObj spid="_x0000_s2051" name="Visio" r:id="rId4" imgW="4903232" imgH="1246346" progId="">
              <p:embed/>
            </p:oleObj>
          </a:graphicData>
        </a:graphic>
      </p:graphicFrame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7165975" y="4508500"/>
            <a:ext cx="18351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E=f(I, 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O=g(I, 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419475" y="6092825"/>
            <a:ext cx="3992563" cy="519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>
                <a:latin typeface="Times New Roman" charset="0"/>
                <a:ea typeface="宋体" pitchFamily="2" charset="-122"/>
              </a:rPr>
              <a:t>区别：输出如何产生</a:t>
            </a:r>
          </a:p>
        </p:txBody>
      </p:sp>
      <p:sp>
        <p:nvSpPr>
          <p:cNvPr id="2056" name="Rectangle 11"/>
          <p:cNvSpPr>
            <a:spLocks noChangeArrowheads="1"/>
          </p:cNvSpPr>
          <p:nvPr/>
        </p:nvSpPr>
        <p:spPr bwMode="auto">
          <a:xfrm>
            <a:off x="3276600" y="1470025"/>
            <a:ext cx="4032250" cy="51911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800" b="1">
                <a:latin typeface="Garamond" pitchFamily="18" charset="0"/>
                <a:ea typeface="宋体" pitchFamily="2" charset="-122"/>
              </a:rPr>
              <a:t>Moore </a:t>
            </a:r>
            <a:r>
              <a:rPr lang="zh-CN" altLang="en-US" sz="2800" b="1">
                <a:latin typeface="Garamond" pitchFamily="18" charset="0"/>
                <a:ea typeface="宋体" pitchFamily="2" charset="-122"/>
              </a:rPr>
              <a:t>机时序电路模型</a:t>
            </a:r>
          </a:p>
        </p:txBody>
      </p:sp>
      <p:sp>
        <p:nvSpPr>
          <p:cNvPr id="2057" name="Rectangle 12"/>
          <p:cNvSpPr>
            <a:spLocks noChangeArrowheads="1"/>
          </p:cNvSpPr>
          <p:nvPr/>
        </p:nvSpPr>
        <p:spPr bwMode="auto">
          <a:xfrm>
            <a:off x="3176588" y="3789363"/>
            <a:ext cx="3916362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800" b="1">
                <a:latin typeface="Garamond" pitchFamily="18" charset="0"/>
                <a:ea typeface="宋体" pitchFamily="2" charset="-122"/>
              </a:rPr>
              <a:t>Mealy </a:t>
            </a:r>
            <a:r>
              <a:rPr lang="zh-CN" altLang="en-US" sz="2800" b="1">
                <a:latin typeface="Garamond" pitchFamily="18" charset="0"/>
                <a:ea typeface="宋体" pitchFamily="2" charset="-122"/>
              </a:rPr>
              <a:t>机时序电路模型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不同类型电路的比较</a:t>
            </a:r>
          </a:p>
        </p:txBody>
      </p:sp>
      <p:graphicFrame>
        <p:nvGraphicFramePr>
          <p:cNvPr id="20522" name="Group 42"/>
          <p:cNvGraphicFramePr>
            <a:graphicFrameLocks noGrp="1"/>
          </p:cNvGraphicFramePr>
          <p:nvPr>
            <p:ph idx="1"/>
          </p:nvPr>
        </p:nvGraphicFramePr>
        <p:xfrm>
          <a:off x="755650" y="1844675"/>
          <a:ext cx="7772400" cy="4114800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电路类型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激励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输出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组合电路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O= g(I)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延迟时序电路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E=f(I)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O=g(S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简单计数器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E=f(S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O=g(S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Moore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机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E=f(I, 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O=g(S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Mealy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机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E=f(I, 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O=g(I, S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)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989138"/>
            <a:ext cx="6257925" cy="3328987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时序电路模型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触发器</a:t>
            </a:r>
          </a:p>
          <a:p>
            <a:pPr eaLnBrk="1" hangingPunct="1"/>
            <a:r>
              <a:rPr lang="zh-CN" altLang="en-US" smtClean="0"/>
              <a:t>计数器</a:t>
            </a:r>
          </a:p>
          <a:p>
            <a:pPr eaLnBrk="1" hangingPunct="1"/>
            <a:r>
              <a:rPr lang="zh-CN" altLang="en-US" smtClean="0"/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触发器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875"/>
            <a:ext cx="8569325" cy="5111750"/>
          </a:xfrm>
        </p:spPr>
        <p:txBody>
          <a:bodyPr/>
          <a:lstStyle/>
          <a:p>
            <a:pPr eaLnBrk="1" hangingPunct="1"/>
            <a:r>
              <a:rPr lang="zh-CN" altLang="en-US" smtClean="0"/>
              <a:t>触发器具有在激励输入变化后存储二进制的能力，是</a:t>
            </a:r>
            <a:r>
              <a:rPr lang="zh-CN" altLang="en-US" smtClean="0">
                <a:solidFill>
                  <a:srgbClr val="FF0000"/>
                </a:solidFill>
              </a:rPr>
              <a:t>基本存储单元</a:t>
            </a:r>
            <a:r>
              <a:rPr lang="zh-CN" altLang="en-US" smtClean="0"/>
              <a:t>。</a:t>
            </a:r>
          </a:p>
          <a:p>
            <a:pPr lvl="1" eaLnBrk="1" hangingPunct="1"/>
            <a:r>
              <a:rPr lang="zh-CN" altLang="en-US" smtClean="0"/>
              <a:t>在不同的输入情况下，可以被置成两个</a:t>
            </a:r>
            <a:r>
              <a:rPr lang="zh-CN" altLang="en-US" smtClean="0">
                <a:solidFill>
                  <a:srgbClr val="FF0000"/>
                </a:solidFill>
              </a:rPr>
              <a:t>稳定</a:t>
            </a:r>
            <a:r>
              <a:rPr lang="zh-CN" altLang="en-US" smtClean="0"/>
              <a:t>的状态：</a:t>
            </a:r>
            <a:r>
              <a:rPr lang="en-US" altLang="zh-CN" smtClean="0"/>
              <a:t>0</a:t>
            </a:r>
            <a:r>
              <a:rPr lang="zh-CN" altLang="en-US" smtClean="0"/>
              <a:t>状态和</a:t>
            </a:r>
            <a:r>
              <a:rPr lang="en-US" altLang="zh-CN" smtClean="0"/>
              <a:t>1</a:t>
            </a:r>
            <a:r>
              <a:rPr lang="zh-CN" altLang="en-US" smtClean="0"/>
              <a:t>状态；</a:t>
            </a:r>
          </a:p>
          <a:p>
            <a:pPr lvl="1" eaLnBrk="1" hangingPunct="1"/>
            <a:r>
              <a:rPr lang="zh-CN" altLang="en-US" smtClean="0"/>
              <a:t>当输入信号消失后，所置成的状态能够</a:t>
            </a:r>
            <a:r>
              <a:rPr lang="zh-CN" altLang="en-US" smtClean="0">
                <a:solidFill>
                  <a:srgbClr val="FF0000"/>
                </a:solidFill>
              </a:rPr>
              <a:t>保持不变</a:t>
            </a:r>
            <a:r>
              <a:rPr lang="zh-CN" altLang="en-US" smtClean="0">
                <a:solidFill>
                  <a:schemeClr val="hlink"/>
                </a:solidFill>
              </a:rPr>
              <a:t>。</a:t>
            </a:r>
            <a:endParaRPr lang="zh-CN" altLang="en-US" smtClean="0"/>
          </a:p>
          <a:p>
            <a:pPr eaLnBrk="1" hangingPunct="1"/>
            <a:r>
              <a:rPr lang="zh-CN" altLang="en-US" smtClean="0"/>
              <a:t>按功能分类</a:t>
            </a:r>
          </a:p>
          <a:p>
            <a:pPr lvl="1" eaLnBrk="1" hangingPunct="1"/>
            <a:r>
              <a:rPr lang="en-US" altLang="zh-CN" smtClean="0"/>
              <a:t>RS</a:t>
            </a:r>
            <a:r>
              <a:rPr lang="zh-CN" altLang="en-US" smtClean="0"/>
              <a:t>触发器</a:t>
            </a:r>
          </a:p>
          <a:p>
            <a:pPr lvl="1" eaLnBrk="1" hangingPunct="1"/>
            <a:r>
              <a:rPr lang="en-US" altLang="zh-CN" smtClean="0"/>
              <a:t>D</a:t>
            </a:r>
            <a:r>
              <a:rPr lang="zh-CN" altLang="en-US" smtClean="0"/>
              <a:t>触发器</a:t>
            </a:r>
          </a:p>
          <a:p>
            <a:pPr lvl="1" eaLnBrk="1" hangingPunct="1"/>
            <a:r>
              <a:rPr lang="en-US" altLang="zh-CN" smtClean="0"/>
              <a:t>JK</a:t>
            </a:r>
            <a:r>
              <a:rPr lang="zh-CN" altLang="en-US" smtClean="0"/>
              <a:t>触发器</a:t>
            </a:r>
          </a:p>
          <a:p>
            <a:pPr lvl="1" eaLnBrk="1" hangingPunct="1"/>
            <a:r>
              <a:rPr lang="en-US" altLang="zh-CN" smtClean="0"/>
              <a:t>T</a:t>
            </a:r>
            <a:r>
              <a:rPr lang="zh-CN" altLang="en-US" smtClean="0"/>
              <a:t>触发器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RS</a:t>
            </a:r>
            <a:r>
              <a:rPr lang="zh-CN" altLang="en-US" smtClean="0"/>
              <a:t>锁存器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6256338" y="1514475"/>
          <a:ext cx="1844675" cy="1168400"/>
        </p:xfrm>
        <a:graphic>
          <a:graphicData uri="http://schemas.openxmlformats.org/presentationml/2006/ole">
            <p:oleObj spid="_x0000_s3074" name="Visio" r:id="rId3" imgW="1765697" imgH="1117759" progId="">
              <p:embed/>
            </p:oleObj>
          </a:graphicData>
        </a:graphic>
      </p:graphicFrame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243388" y="1557338"/>
            <a:ext cx="1665287" cy="137318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800" b="1">
                <a:latin typeface="Times New Roman" charset="0"/>
                <a:ea typeface="宋体" pitchFamily="2" charset="-122"/>
              </a:rPr>
              <a:t>“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与非”配置的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R-S</a:t>
            </a:r>
            <a:r>
              <a:rPr lang="zh-CN" altLang="en-US" sz="2800"/>
              <a:t>锁存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器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659563" y="2781300"/>
            <a:ext cx="13763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Times New Roman" charset="0"/>
                <a:ea typeface="宋体" pitchFamily="2" charset="-122"/>
              </a:rPr>
              <a:t>逻辑符号</a:t>
            </a:r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6389688" y="3768725"/>
          <a:ext cx="1927225" cy="1244600"/>
        </p:xfrm>
        <a:graphic>
          <a:graphicData uri="http://schemas.openxmlformats.org/presentationml/2006/ole">
            <p:oleObj spid="_x0000_s3075" name="Visio" r:id="rId4" imgW="1729740" imgH="1117759" progId="">
              <p:embed/>
            </p:oleObj>
          </a:graphicData>
        </a:graphic>
      </p:graphicFrame>
      <p:pic>
        <p:nvPicPr>
          <p:cNvPr id="307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963" y="3473450"/>
            <a:ext cx="2992437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Text Box 9"/>
          <p:cNvSpPr txBox="1">
            <a:spLocks noChangeArrowheads="1"/>
          </p:cNvSpPr>
          <p:nvPr/>
        </p:nvSpPr>
        <p:spPr bwMode="auto">
          <a:xfrm>
            <a:off x="6684963" y="5048250"/>
            <a:ext cx="141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Times New Roman" charset="0"/>
                <a:ea typeface="宋体" pitchFamily="2" charset="-122"/>
              </a:rPr>
              <a:t>逻辑符号</a:t>
            </a:r>
          </a:p>
        </p:txBody>
      </p:sp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4181475" y="3748088"/>
            <a:ext cx="1655763" cy="137318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800" b="1">
                <a:latin typeface="Times New Roman" charset="0"/>
                <a:ea typeface="宋体" pitchFamily="2" charset="-122"/>
              </a:rPr>
              <a:t>“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或非”配置的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R-S</a:t>
            </a:r>
            <a:r>
              <a:rPr lang="zh-CN" altLang="en-US" sz="2800"/>
              <a:t>锁存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器</a:t>
            </a:r>
          </a:p>
        </p:txBody>
      </p:sp>
      <p:pic>
        <p:nvPicPr>
          <p:cNvPr id="3082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088" y="1341438"/>
            <a:ext cx="2678112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1763713" y="5589588"/>
            <a:ext cx="5962650" cy="904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5000"/>
              </a:lnSpc>
              <a:tabLst>
                <a:tab pos="5256213" algn="r"/>
              </a:tabLst>
            </a:pPr>
            <a:r>
              <a:rPr lang="zh-CN" altLang="en-US" sz="2800" b="1">
                <a:latin typeface="Times New Roman" charset="0"/>
                <a:ea typeface="宋体" pitchFamily="2" charset="-122"/>
              </a:rPr>
              <a:t>现态：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R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、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S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信号作用前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Q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端的状态；</a:t>
            </a:r>
          </a:p>
          <a:p>
            <a:pPr>
              <a:lnSpc>
                <a:spcPct val="95000"/>
              </a:lnSpc>
              <a:tabLst>
                <a:tab pos="5256213" algn="r"/>
              </a:tabLst>
            </a:pPr>
            <a:r>
              <a:rPr lang="zh-CN" altLang="en-US" sz="2800" b="1">
                <a:latin typeface="Times New Roman" charset="0"/>
                <a:ea typeface="宋体" pitchFamily="2" charset="-122"/>
              </a:rPr>
              <a:t>次态：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R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、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S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信号作用后</a:t>
            </a:r>
            <a:r>
              <a:rPr lang="en-US" altLang="zh-CN" sz="2800" b="1">
                <a:latin typeface="Times New Roman" charset="0"/>
                <a:ea typeface="宋体" pitchFamily="2" charset="-122"/>
              </a:rPr>
              <a:t>Q</a:t>
            </a:r>
            <a:r>
              <a:rPr lang="zh-CN" altLang="en-US" sz="2800" b="1">
                <a:latin typeface="Times New Roman" charset="0"/>
                <a:ea typeface="宋体" pitchFamily="2" charset="-122"/>
              </a:rPr>
              <a:t>端的状态。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3" name="Object 57"/>
          <p:cNvGraphicFramePr>
            <a:graphicFrameLocks noChangeAspect="1"/>
          </p:cNvGraphicFramePr>
          <p:nvPr/>
        </p:nvGraphicFramePr>
        <p:xfrm>
          <a:off x="5205413" y="3148013"/>
          <a:ext cx="2552700" cy="2592387"/>
        </p:xfrm>
        <a:graphic>
          <a:graphicData uri="http://schemas.openxmlformats.org/presentationml/2006/ole">
            <p:oleObj spid="_x0000_s4098" name="图片" r:id="rId3" imgW="1666800" imgH="1695600" progId="">
              <p:embed/>
            </p:oleObj>
          </a:graphicData>
        </a:graphic>
      </p:graphicFrame>
      <p:sp>
        <p:nvSpPr>
          <p:cNvPr id="24634" name="Rectangle 58"/>
          <p:cNvSpPr>
            <a:spLocks noChangeArrowheads="1"/>
          </p:cNvSpPr>
          <p:nvPr/>
        </p:nvSpPr>
        <p:spPr bwMode="auto">
          <a:xfrm>
            <a:off x="5148263" y="2276475"/>
            <a:ext cx="300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若初态 </a:t>
            </a:r>
            <a:r>
              <a:rPr lang="en-US" altLang="zh-CN" sz="2400" b="1" i="1">
                <a:latin typeface="宋体" pitchFamily="2" charset="-122"/>
                <a:ea typeface="宋体" pitchFamily="2" charset="-122"/>
              </a:rPr>
              <a:t>Q </a:t>
            </a:r>
            <a:r>
              <a:rPr lang="en-US" altLang="zh-CN" sz="2400" b="1" baseline="30000">
                <a:latin typeface="宋体" pitchFamily="2" charset="-122"/>
                <a:ea typeface="宋体" pitchFamily="2" charset="-122"/>
              </a:rPr>
              <a:t>n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= 0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5845175" y="3922713"/>
            <a:ext cx="1339850" cy="1466850"/>
            <a:chOff x="3078" y="2242"/>
            <a:chExt cx="546" cy="599"/>
          </a:xfrm>
        </p:grpSpPr>
        <p:sp>
          <p:nvSpPr>
            <p:cNvPr id="4183" name="Line 60"/>
            <p:cNvSpPr>
              <a:spLocks noChangeShapeType="1"/>
            </p:cNvSpPr>
            <p:nvPr/>
          </p:nvSpPr>
          <p:spPr bwMode="auto">
            <a:xfrm flipV="1">
              <a:off x="3078" y="2243"/>
              <a:ext cx="1" cy="118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Line 61"/>
            <p:cNvSpPr>
              <a:spLocks noChangeShapeType="1"/>
            </p:cNvSpPr>
            <p:nvPr/>
          </p:nvSpPr>
          <p:spPr bwMode="auto">
            <a:xfrm flipH="1" flipV="1">
              <a:off x="3078" y="2358"/>
              <a:ext cx="546" cy="316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Line 62"/>
            <p:cNvSpPr>
              <a:spLocks noChangeShapeType="1"/>
            </p:cNvSpPr>
            <p:nvPr/>
          </p:nvSpPr>
          <p:spPr bwMode="auto">
            <a:xfrm>
              <a:off x="3079" y="2242"/>
              <a:ext cx="152" cy="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Line 63"/>
            <p:cNvSpPr>
              <a:spLocks noChangeShapeType="1"/>
            </p:cNvSpPr>
            <p:nvPr/>
          </p:nvSpPr>
          <p:spPr bwMode="auto">
            <a:xfrm flipV="1">
              <a:off x="3624" y="2672"/>
              <a:ext cx="0" cy="169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5845175" y="3732213"/>
            <a:ext cx="1339850" cy="1516062"/>
            <a:chOff x="4014" y="3219"/>
            <a:chExt cx="544" cy="596"/>
          </a:xfrm>
        </p:grpSpPr>
        <p:sp>
          <p:nvSpPr>
            <p:cNvPr id="4179" name="Line 65"/>
            <p:cNvSpPr>
              <a:spLocks noChangeShapeType="1"/>
            </p:cNvSpPr>
            <p:nvPr/>
          </p:nvSpPr>
          <p:spPr bwMode="auto">
            <a:xfrm flipH="1">
              <a:off x="4014" y="3379"/>
              <a:ext cx="544" cy="31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Line 66"/>
            <p:cNvSpPr>
              <a:spLocks noChangeShapeType="1"/>
            </p:cNvSpPr>
            <p:nvPr/>
          </p:nvSpPr>
          <p:spPr bwMode="auto">
            <a:xfrm flipH="1" flipV="1">
              <a:off x="4558" y="3219"/>
              <a:ext cx="0" cy="16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Line 67"/>
            <p:cNvSpPr>
              <a:spLocks noChangeShapeType="1"/>
            </p:cNvSpPr>
            <p:nvPr/>
          </p:nvSpPr>
          <p:spPr bwMode="auto">
            <a:xfrm>
              <a:off x="4015" y="3815"/>
              <a:ext cx="157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Line 68"/>
            <p:cNvSpPr>
              <a:spLocks noChangeShapeType="1"/>
            </p:cNvSpPr>
            <p:nvPr/>
          </p:nvSpPr>
          <p:spPr bwMode="auto">
            <a:xfrm flipV="1">
              <a:off x="4014" y="3691"/>
              <a:ext cx="1" cy="123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45" name="Oval 69"/>
          <p:cNvSpPr>
            <a:spLocks noChangeArrowheads="1"/>
          </p:cNvSpPr>
          <p:nvPr/>
        </p:nvSpPr>
        <p:spPr bwMode="auto">
          <a:xfrm>
            <a:off x="7840663" y="541813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24646" name="Oval 70"/>
          <p:cNvSpPr>
            <a:spLocks noChangeArrowheads="1"/>
          </p:cNvSpPr>
          <p:nvPr/>
        </p:nvSpPr>
        <p:spPr bwMode="auto">
          <a:xfrm>
            <a:off x="7840663" y="325120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5619750" y="3152775"/>
            <a:ext cx="2116138" cy="2889250"/>
            <a:chOff x="3096" y="1504"/>
            <a:chExt cx="1333" cy="1820"/>
          </a:xfrm>
        </p:grpSpPr>
        <p:sp>
          <p:nvSpPr>
            <p:cNvPr id="4176" name="Oval 72"/>
            <p:cNvSpPr>
              <a:spLocks noChangeArrowheads="1"/>
            </p:cNvSpPr>
            <p:nvPr/>
          </p:nvSpPr>
          <p:spPr bwMode="auto">
            <a:xfrm>
              <a:off x="4173" y="158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sp>
          <p:nvSpPr>
            <p:cNvPr id="4177" name="Oval 73"/>
            <p:cNvSpPr>
              <a:spLocks noChangeArrowheads="1"/>
            </p:cNvSpPr>
            <p:nvPr/>
          </p:nvSpPr>
          <p:spPr bwMode="auto">
            <a:xfrm>
              <a:off x="3152" y="1504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4178" name="Oval 74"/>
            <p:cNvSpPr>
              <a:spLocks noChangeArrowheads="1"/>
            </p:cNvSpPr>
            <p:nvPr/>
          </p:nvSpPr>
          <p:spPr bwMode="auto">
            <a:xfrm>
              <a:off x="3096" y="3063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4105" name="Group 75"/>
          <p:cNvGrpSpPr>
            <a:grpSpLocks noChangeAspect="1"/>
          </p:cNvGrpSpPr>
          <p:nvPr/>
        </p:nvGrpSpPr>
        <p:grpSpPr bwMode="auto">
          <a:xfrm>
            <a:off x="1187450" y="3200400"/>
            <a:ext cx="2552700" cy="2592388"/>
            <a:chOff x="501" y="1528"/>
            <a:chExt cx="1608" cy="1633"/>
          </a:xfrm>
        </p:grpSpPr>
        <p:sp>
          <p:nvSpPr>
            <p:cNvPr id="4127" name="AutoShape 76"/>
            <p:cNvSpPr>
              <a:spLocks noChangeAspect="1" noChangeArrowheads="1" noTextEdit="1"/>
            </p:cNvSpPr>
            <p:nvPr/>
          </p:nvSpPr>
          <p:spPr bwMode="auto">
            <a:xfrm>
              <a:off x="501" y="1528"/>
              <a:ext cx="1608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Rectangle 77"/>
            <p:cNvSpPr>
              <a:spLocks noChangeArrowheads="1"/>
            </p:cNvSpPr>
            <p:nvPr/>
          </p:nvSpPr>
          <p:spPr bwMode="auto">
            <a:xfrm>
              <a:off x="501" y="1539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29" name="Line 78"/>
            <p:cNvSpPr>
              <a:spLocks noChangeShapeType="1"/>
            </p:cNvSpPr>
            <p:nvPr/>
          </p:nvSpPr>
          <p:spPr bwMode="auto">
            <a:xfrm>
              <a:off x="1479" y="1907"/>
              <a:ext cx="413" cy="1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79"/>
            <p:cNvSpPr>
              <a:spLocks/>
            </p:cNvSpPr>
            <p:nvPr/>
          </p:nvSpPr>
          <p:spPr bwMode="auto">
            <a:xfrm>
              <a:off x="1414" y="1874"/>
              <a:ext cx="65" cy="65"/>
            </a:xfrm>
            <a:custGeom>
              <a:avLst/>
              <a:gdLst>
                <a:gd name="T0" fmla="*/ 32 w 65"/>
                <a:gd name="T1" fmla="*/ 0 h 65"/>
                <a:gd name="T2" fmla="*/ 21 w 65"/>
                <a:gd name="T3" fmla="*/ 0 h 65"/>
                <a:gd name="T4" fmla="*/ 21 w 65"/>
                <a:gd name="T5" fmla="*/ 0 h 65"/>
                <a:gd name="T6" fmla="*/ 11 w 65"/>
                <a:gd name="T7" fmla="*/ 11 h 65"/>
                <a:gd name="T8" fmla="*/ 11 w 65"/>
                <a:gd name="T9" fmla="*/ 11 h 65"/>
                <a:gd name="T10" fmla="*/ 0 w 65"/>
                <a:gd name="T11" fmla="*/ 11 h 65"/>
                <a:gd name="T12" fmla="*/ 0 w 65"/>
                <a:gd name="T13" fmla="*/ 22 h 65"/>
                <a:gd name="T14" fmla="*/ 0 w 65"/>
                <a:gd name="T15" fmla="*/ 22 h 65"/>
                <a:gd name="T16" fmla="*/ 0 w 65"/>
                <a:gd name="T17" fmla="*/ 33 h 65"/>
                <a:gd name="T18" fmla="*/ 0 w 65"/>
                <a:gd name="T19" fmla="*/ 43 h 65"/>
                <a:gd name="T20" fmla="*/ 0 w 65"/>
                <a:gd name="T21" fmla="*/ 43 h 65"/>
                <a:gd name="T22" fmla="*/ 0 w 65"/>
                <a:gd name="T23" fmla="*/ 54 h 65"/>
                <a:gd name="T24" fmla="*/ 11 w 65"/>
                <a:gd name="T25" fmla="*/ 54 h 65"/>
                <a:gd name="T26" fmla="*/ 11 w 65"/>
                <a:gd name="T27" fmla="*/ 54 h 65"/>
                <a:gd name="T28" fmla="*/ 21 w 65"/>
                <a:gd name="T29" fmla="*/ 65 h 65"/>
                <a:gd name="T30" fmla="*/ 21 w 65"/>
                <a:gd name="T31" fmla="*/ 65 h 65"/>
                <a:gd name="T32" fmla="*/ 32 w 65"/>
                <a:gd name="T33" fmla="*/ 65 h 65"/>
                <a:gd name="T34" fmla="*/ 32 w 65"/>
                <a:gd name="T35" fmla="*/ 65 h 65"/>
                <a:gd name="T36" fmla="*/ 43 w 65"/>
                <a:gd name="T37" fmla="*/ 65 h 65"/>
                <a:gd name="T38" fmla="*/ 43 w 65"/>
                <a:gd name="T39" fmla="*/ 54 h 65"/>
                <a:gd name="T40" fmla="*/ 54 w 65"/>
                <a:gd name="T41" fmla="*/ 54 h 65"/>
                <a:gd name="T42" fmla="*/ 54 w 65"/>
                <a:gd name="T43" fmla="*/ 54 h 65"/>
                <a:gd name="T44" fmla="*/ 65 w 65"/>
                <a:gd name="T45" fmla="*/ 43 h 65"/>
                <a:gd name="T46" fmla="*/ 65 w 65"/>
                <a:gd name="T47" fmla="*/ 43 h 65"/>
                <a:gd name="T48" fmla="*/ 65 w 65"/>
                <a:gd name="T49" fmla="*/ 33 h 65"/>
                <a:gd name="T50" fmla="*/ 65 w 65"/>
                <a:gd name="T51" fmla="*/ 22 h 65"/>
                <a:gd name="T52" fmla="*/ 65 w 65"/>
                <a:gd name="T53" fmla="*/ 22 h 65"/>
                <a:gd name="T54" fmla="*/ 54 w 65"/>
                <a:gd name="T55" fmla="*/ 11 h 65"/>
                <a:gd name="T56" fmla="*/ 54 w 65"/>
                <a:gd name="T57" fmla="*/ 11 h 65"/>
                <a:gd name="T58" fmla="*/ 43 w 65"/>
                <a:gd name="T59" fmla="*/ 11 h 65"/>
                <a:gd name="T60" fmla="*/ 43 w 65"/>
                <a:gd name="T61" fmla="*/ 0 h 65"/>
                <a:gd name="T62" fmla="*/ 32 w 65"/>
                <a:gd name="T63" fmla="*/ 0 h 65"/>
                <a:gd name="T64" fmla="*/ 32 w 65"/>
                <a:gd name="T65" fmla="*/ 0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5"/>
                <a:gd name="T100" fmla="*/ 0 h 65"/>
                <a:gd name="T101" fmla="*/ 65 w 65"/>
                <a:gd name="T102" fmla="*/ 65 h 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5" h="65">
                  <a:moveTo>
                    <a:pt x="32" y="0"/>
                  </a:moveTo>
                  <a:lnTo>
                    <a:pt x="21" y="0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1" y="54"/>
                  </a:lnTo>
                  <a:lnTo>
                    <a:pt x="21" y="65"/>
                  </a:lnTo>
                  <a:lnTo>
                    <a:pt x="32" y="65"/>
                  </a:lnTo>
                  <a:lnTo>
                    <a:pt x="43" y="65"/>
                  </a:lnTo>
                  <a:lnTo>
                    <a:pt x="43" y="54"/>
                  </a:lnTo>
                  <a:lnTo>
                    <a:pt x="54" y="54"/>
                  </a:lnTo>
                  <a:lnTo>
                    <a:pt x="65" y="43"/>
                  </a:lnTo>
                  <a:lnTo>
                    <a:pt x="65" y="33"/>
                  </a:lnTo>
                  <a:lnTo>
                    <a:pt x="65" y="22"/>
                  </a:lnTo>
                  <a:lnTo>
                    <a:pt x="54" y="11"/>
                  </a:lnTo>
                  <a:lnTo>
                    <a:pt x="43" y="11"/>
                  </a:lnTo>
                  <a:lnTo>
                    <a:pt x="43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80"/>
            <p:cNvSpPr>
              <a:spLocks/>
            </p:cNvSpPr>
            <p:nvPr/>
          </p:nvSpPr>
          <p:spPr bwMode="auto">
            <a:xfrm>
              <a:off x="1414" y="1874"/>
              <a:ext cx="65" cy="65"/>
            </a:xfrm>
            <a:custGeom>
              <a:avLst/>
              <a:gdLst>
                <a:gd name="T0" fmla="*/ 32 w 65"/>
                <a:gd name="T1" fmla="*/ 0 h 65"/>
                <a:gd name="T2" fmla="*/ 21 w 65"/>
                <a:gd name="T3" fmla="*/ 0 h 65"/>
                <a:gd name="T4" fmla="*/ 21 w 65"/>
                <a:gd name="T5" fmla="*/ 0 h 65"/>
                <a:gd name="T6" fmla="*/ 11 w 65"/>
                <a:gd name="T7" fmla="*/ 11 h 65"/>
                <a:gd name="T8" fmla="*/ 11 w 65"/>
                <a:gd name="T9" fmla="*/ 11 h 65"/>
                <a:gd name="T10" fmla="*/ 0 w 65"/>
                <a:gd name="T11" fmla="*/ 11 h 65"/>
                <a:gd name="T12" fmla="*/ 0 w 65"/>
                <a:gd name="T13" fmla="*/ 22 h 65"/>
                <a:gd name="T14" fmla="*/ 0 w 65"/>
                <a:gd name="T15" fmla="*/ 22 h 65"/>
                <a:gd name="T16" fmla="*/ 0 w 65"/>
                <a:gd name="T17" fmla="*/ 33 h 65"/>
                <a:gd name="T18" fmla="*/ 0 w 65"/>
                <a:gd name="T19" fmla="*/ 43 h 65"/>
                <a:gd name="T20" fmla="*/ 0 w 65"/>
                <a:gd name="T21" fmla="*/ 43 h 65"/>
                <a:gd name="T22" fmla="*/ 0 w 65"/>
                <a:gd name="T23" fmla="*/ 54 h 65"/>
                <a:gd name="T24" fmla="*/ 11 w 65"/>
                <a:gd name="T25" fmla="*/ 54 h 65"/>
                <a:gd name="T26" fmla="*/ 11 w 65"/>
                <a:gd name="T27" fmla="*/ 54 h 65"/>
                <a:gd name="T28" fmla="*/ 21 w 65"/>
                <a:gd name="T29" fmla="*/ 65 h 65"/>
                <a:gd name="T30" fmla="*/ 21 w 65"/>
                <a:gd name="T31" fmla="*/ 65 h 65"/>
                <a:gd name="T32" fmla="*/ 32 w 65"/>
                <a:gd name="T33" fmla="*/ 65 h 65"/>
                <a:gd name="T34" fmla="*/ 32 w 65"/>
                <a:gd name="T35" fmla="*/ 65 h 65"/>
                <a:gd name="T36" fmla="*/ 43 w 65"/>
                <a:gd name="T37" fmla="*/ 65 h 65"/>
                <a:gd name="T38" fmla="*/ 43 w 65"/>
                <a:gd name="T39" fmla="*/ 54 h 65"/>
                <a:gd name="T40" fmla="*/ 54 w 65"/>
                <a:gd name="T41" fmla="*/ 54 h 65"/>
                <a:gd name="T42" fmla="*/ 54 w 65"/>
                <a:gd name="T43" fmla="*/ 54 h 65"/>
                <a:gd name="T44" fmla="*/ 65 w 65"/>
                <a:gd name="T45" fmla="*/ 43 h 65"/>
                <a:gd name="T46" fmla="*/ 65 w 65"/>
                <a:gd name="T47" fmla="*/ 43 h 65"/>
                <a:gd name="T48" fmla="*/ 65 w 65"/>
                <a:gd name="T49" fmla="*/ 33 h 65"/>
                <a:gd name="T50" fmla="*/ 65 w 65"/>
                <a:gd name="T51" fmla="*/ 22 h 65"/>
                <a:gd name="T52" fmla="*/ 65 w 65"/>
                <a:gd name="T53" fmla="*/ 22 h 65"/>
                <a:gd name="T54" fmla="*/ 54 w 65"/>
                <a:gd name="T55" fmla="*/ 11 h 65"/>
                <a:gd name="T56" fmla="*/ 54 w 65"/>
                <a:gd name="T57" fmla="*/ 11 h 65"/>
                <a:gd name="T58" fmla="*/ 43 w 65"/>
                <a:gd name="T59" fmla="*/ 11 h 65"/>
                <a:gd name="T60" fmla="*/ 43 w 65"/>
                <a:gd name="T61" fmla="*/ 0 h 65"/>
                <a:gd name="T62" fmla="*/ 32 w 65"/>
                <a:gd name="T63" fmla="*/ 0 h 65"/>
                <a:gd name="T64" fmla="*/ 32 w 65"/>
                <a:gd name="T65" fmla="*/ 0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5"/>
                <a:gd name="T100" fmla="*/ 0 h 65"/>
                <a:gd name="T101" fmla="*/ 65 w 65"/>
                <a:gd name="T102" fmla="*/ 65 h 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5" h="65">
                  <a:moveTo>
                    <a:pt x="32" y="0"/>
                  </a:moveTo>
                  <a:lnTo>
                    <a:pt x="21" y="0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1" y="54"/>
                  </a:lnTo>
                  <a:lnTo>
                    <a:pt x="21" y="65"/>
                  </a:lnTo>
                  <a:lnTo>
                    <a:pt x="32" y="65"/>
                  </a:lnTo>
                  <a:lnTo>
                    <a:pt x="43" y="65"/>
                  </a:lnTo>
                  <a:lnTo>
                    <a:pt x="43" y="54"/>
                  </a:lnTo>
                  <a:lnTo>
                    <a:pt x="54" y="54"/>
                  </a:lnTo>
                  <a:lnTo>
                    <a:pt x="65" y="43"/>
                  </a:lnTo>
                  <a:lnTo>
                    <a:pt x="65" y="33"/>
                  </a:lnTo>
                  <a:lnTo>
                    <a:pt x="65" y="22"/>
                  </a:lnTo>
                  <a:lnTo>
                    <a:pt x="54" y="11"/>
                  </a:lnTo>
                  <a:lnTo>
                    <a:pt x="43" y="11"/>
                  </a:lnTo>
                  <a:lnTo>
                    <a:pt x="43" y="0"/>
                  </a:lnTo>
                  <a:lnTo>
                    <a:pt x="3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Line 81"/>
            <p:cNvSpPr>
              <a:spLocks noChangeShapeType="1"/>
            </p:cNvSpPr>
            <p:nvPr/>
          </p:nvSpPr>
          <p:spPr bwMode="auto">
            <a:xfrm flipV="1">
              <a:off x="914" y="2036"/>
              <a:ext cx="0" cy="184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Line 82"/>
            <p:cNvSpPr>
              <a:spLocks noChangeShapeType="1"/>
            </p:cNvSpPr>
            <p:nvPr/>
          </p:nvSpPr>
          <p:spPr bwMode="auto">
            <a:xfrm flipH="1">
              <a:off x="903" y="2155"/>
              <a:ext cx="837" cy="487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Line 83"/>
            <p:cNvSpPr>
              <a:spLocks noChangeShapeType="1"/>
            </p:cNvSpPr>
            <p:nvPr/>
          </p:nvSpPr>
          <p:spPr bwMode="auto">
            <a:xfrm flipH="1" flipV="1">
              <a:off x="903" y="2220"/>
              <a:ext cx="847" cy="476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Line 84"/>
            <p:cNvSpPr>
              <a:spLocks noChangeShapeType="1"/>
            </p:cNvSpPr>
            <p:nvPr/>
          </p:nvSpPr>
          <p:spPr bwMode="auto">
            <a:xfrm flipV="1">
              <a:off x="1740" y="1917"/>
              <a:ext cx="0" cy="249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Line 85"/>
            <p:cNvSpPr>
              <a:spLocks noChangeShapeType="1"/>
            </p:cNvSpPr>
            <p:nvPr/>
          </p:nvSpPr>
          <p:spPr bwMode="auto">
            <a:xfrm>
              <a:off x="914" y="2036"/>
              <a:ext cx="228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Line 86"/>
            <p:cNvSpPr>
              <a:spLocks noChangeShapeType="1"/>
            </p:cNvSpPr>
            <p:nvPr/>
          </p:nvSpPr>
          <p:spPr bwMode="auto">
            <a:xfrm>
              <a:off x="751" y="1788"/>
              <a:ext cx="391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Line 87"/>
            <p:cNvSpPr>
              <a:spLocks noChangeShapeType="1"/>
            </p:cNvSpPr>
            <p:nvPr/>
          </p:nvSpPr>
          <p:spPr bwMode="auto">
            <a:xfrm>
              <a:off x="1479" y="2956"/>
              <a:ext cx="413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88"/>
            <p:cNvSpPr>
              <a:spLocks/>
            </p:cNvSpPr>
            <p:nvPr/>
          </p:nvSpPr>
          <p:spPr bwMode="auto">
            <a:xfrm>
              <a:off x="1425" y="2923"/>
              <a:ext cx="54" cy="65"/>
            </a:xfrm>
            <a:custGeom>
              <a:avLst/>
              <a:gdLst>
                <a:gd name="T0" fmla="*/ 21 w 54"/>
                <a:gd name="T1" fmla="*/ 0 h 65"/>
                <a:gd name="T2" fmla="*/ 21 w 54"/>
                <a:gd name="T3" fmla="*/ 0 h 65"/>
                <a:gd name="T4" fmla="*/ 10 w 54"/>
                <a:gd name="T5" fmla="*/ 0 h 65"/>
                <a:gd name="T6" fmla="*/ 10 w 54"/>
                <a:gd name="T7" fmla="*/ 0 h 65"/>
                <a:gd name="T8" fmla="*/ 0 w 54"/>
                <a:gd name="T9" fmla="*/ 11 h 65"/>
                <a:gd name="T10" fmla="*/ 0 w 54"/>
                <a:gd name="T11" fmla="*/ 11 h 65"/>
                <a:gd name="T12" fmla="*/ 0 w 54"/>
                <a:gd name="T13" fmla="*/ 22 h 65"/>
                <a:gd name="T14" fmla="*/ 0 w 54"/>
                <a:gd name="T15" fmla="*/ 22 h 65"/>
                <a:gd name="T16" fmla="*/ 0 w 54"/>
                <a:gd name="T17" fmla="*/ 33 h 65"/>
                <a:gd name="T18" fmla="*/ 0 w 54"/>
                <a:gd name="T19" fmla="*/ 33 h 65"/>
                <a:gd name="T20" fmla="*/ 0 w 54"/>
                <a:gd name="T21" fmla="*/ 43 h 65"/>
                <a:gd name="T22" fmla="*/ 0 w 54"/>
                <a:gd name="T23" fmla="*/ 43 h 65"/>
                <a:gd name="T24" fmla="*/ 0 w 54"/>
                <a:gd name="T25" fmla="*/ 54 h 65"/>
                <a:gd name="T26" fmla="*/ 10 w 54"/>
                <a:gd name="T27" fmla="*/ 54 h 65"/>
                <a:gd name="T28" fmla="*/ 10 w 54"/>
                <a:gd name="T29" fmla="*/ 54 h 65"/>
                <a:gd name="T30" fmla="*/ 21 w 54"/>
                <a:gd name="T31" fmla="*/ 65 h 65"/>
                <a:gd name="T32" fmla="*/ 21 w 54"/>
                <a:gd name="T33" fmla="*/ 65 h 65"/>
                <a:gd name="T34" fmla="*/ 32 w 54"/>
                <a:gd name="T35" fmla="*/ 65 h 65"/>
                <a:gd name="T36" fmla="*/ 43 w 54"/>
                <a:gd name="T37" fmla="*/ 54 h 65"/>
                <a:gd name="T38" fmla="*/ 43 w 54"/>
                <a:gd name="T39" fmla="*/ 54 h 65"/>
                <a:gd name="T40" fmla="*/ 43 w 54"/>
                <a:gd name="T41" fmla="*/ 54 h 65"/>
                <a:gd name="T42" fmla="*/ 54 w 54"/>
                <a:gd name="T43" fmla="*/ 43 h 65"/>
                <a:gd name="T44" fmla="*/ 54 w 54"/>
                <a:gd name="T45" fmla="*/ 43 h 65"/>
                <a:gd name="T46" fmla="*/ 54 w 54"/>
                <a:gd name="T47" fmla="*/ 33 h 65"/>
                <a:gd name="T48" fmla="*/ 54 w 54"/>
                <a:gd name="T49" fmla="*/ 33 h 65"/>
                <a:gd name="T50" fmla="*/ 54 w 54"/>
                <a:gd name="T51" fmla="*/ 22 h 65"/>
                <a:gd name="T52" fmla="*/ 54 w 54"/>
                <a:gd name="T53" fmla="*/ 22 h 65"/>
                <a:gd name="T54" fmla="*/ 54 w 54"/>
                <a:gd name="T55" fmla="*/ 11 h 65"/>
                <a:gd name="T56" fmla="*/ 43 w 54"/>
                <a:gd name="T57" fmla="*/ 11 h 65"/>
                <a:gd name="T58" fmla="*/ 43 w 54"/>
                <a:gd name="T59" fmla="*/ 0 h 65"/>
                <a:gd name="T60" fmla="*/ 43 w 54"/>
                <a:gd name="T61" fmla="*/ 0 h 65"/>
                <a:gd name="T62" fmla="*/ 32 w 54"/>
                <a:gd name="T63" fmla="*/ 0 h 65"/>
                <a:gd name="T64" fmla="*/ 21 w 54"/>
                <a:gd name="T65" fmla="*/ 0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4"/>
                <a:gd name="T100" fmla="*/ 0 h 65"/>
                <a:gd name="T101" fmla="*/ 54 w 54"/>
                <a:gd name="T102" fmla="*/ 65 h 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4" h="65">
                  <a:moveTo>
                    <a:pt x="21" y="0"/>
                  </a:moveTo>
                  <a:lnTo>
                    <a:pt x="21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21" y="65"/>
                  </a:lnTo>
                  <a:lnTo>
                    <a:pt x="32" y="65"/>
                  </a:lnTo>
                  <a:lnTo>
                    <a:pt x="43" y="54"/>
                  </a:lnTo>
                  <a:lnTo>
                    <a:pt x="54" y="43"/>
                  </a:lnTo>
                  <a:lnTo>
                    <a:pt x="54" y="33"/>
                  </a:lnTo>
                  <a:lnTo>
                    <a:pt x="54" y="22"/>
                  </a:lnTo>
                  <a:lnTo>
                    <a:pt x="54" y="11"/>
                  </a:lnTo>
                  <a:lnTo>
                    <a:pt x="43" y="11"/>
                  </a:lnTo>
                  <a:lnTo>
                    <a:pt x="43" y="0"/>
                  </a:lnTo>
                  <a:lnTo>
                    <a:pt x="32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89"/>
            <p:cNvSpPr>
              <a:spLocks/>
            </p:cNvSpPr>
            <p:nvPr/>
          </p:nvSpPr>
          <p:spPr bwMode="auto">
            <a:xfrm>
              <a:off x="1425" y="2923"/>
              <a:ext cx="54" cy="65"/>
            </a:xfrm>
            <a:custGeom>
              <a:avLst/>
              <a:gdLst>
                <a:gd name="T0" fmla="*/ 21 w 54"/>
                <a:gd name="T1" fmla="*/ 0 h 65"/>
                <a:gd name="T2" fmla="*/ 21 w 54"/>
                <a:gd name="T3" fmla="*/ 0 h 65"/>
                <a:gd name="T4" fmla="*/ 10 w 54"/>
                <a:gd name="T5" fmla="*/ 0 h 65"/>
                <a:gd name="T6" fmla="*/ 10 w 54"/>
                <a:gd name="T7" fmla="*/ 0 h 65"/>
                <a:gd name="T8" fmla="*/ 0 w 54"/>
                <a:gd name="T9" fmla="*/ 11 h 65"/>
                <a:gd name="T10" fmla="*/ 0 w 54"/>
                <a:gd name="T11" fmla="*/ 11 h 65"/>
                <a:gd name="T12" fmla="*/ 0 w 54"/>
                <a:gd name="T13" fmla="*/ 22 h 65"/>
                <a:gd name="T14" fmla="*/ 0 w 54"/>
                <a:gd name="T15" fmla="*/ 22 h 65"/>
                <a:gd name="T16" fmla="*/ 0 w 54"/>
                <a:gd name="T17" fmla="*/ 33 h 65"/>
                <a:gd name="T18" fmla="*/ 0 w 54"/>
                <a:gd name="T19" fmla="*/ 33 h 65"/>
                <a:gd name="T20" fmla="*/ 0 w 54"/>
                <a:gd name="T21" fmla="*/ 43 h 65"/>
                <a:gd name="T22" fmla="*/ 0 w 54"/>
                <a:gd name="T23" fmla="*/ 43 h 65"/>
                <a:gd name="T24" fmla="*/ 0 w 54"/>
                <a:gd name="T25" fmla="*/ 54 h 65"/>
                <a:gd name="T26" fmla="*/ 10 w 54"/>
                <a:gd name="T27" fmla="*/ 54 h 65"/>
                <a:gd name="T28" fmla="*/ 10 w 54"/>
                <a:gd name="T29" fmla="*/ 54 h 65"/>
                <a:gd name="T30" fmla="*/ 21 w 54"/>
                <a:gd name="T31" fmla="*/ 65 h 65"/>
                <a:gd name="T32" fmla="*/ 21 w 54"/>
                <a:gd name="T33" fmla="*/ 65 h 65"/>
                <a:gd name="T34" fmla="*/ 32 w 54"/>
                <a:gd name="T35" fmla="*/ 65 h 65"/>
                <a:gd name="T36" fmla="*/ 43 w 54"/>
                <a:gd name="T37" fmla="*/ 54 h 65"/>
                <a:gd name="T38" fmla="*/ 43 w 54"/>
                <a:gd name="T39" fmla="*/ 54 h 65"/>
                <a:gd name="T40" fmla="*/ 43 w 54"/>
                <a:gd name="T41" fmla="*/ 54 h 65"/>
                <a:gd name="T42" fmla="*/ 54 w 54"/>
                <a:gd name="T43" fmla="*/ 43 h 65"/>
                <a:gd name="T44" fmla="*/ 54 w 54"/>
                <a:gd name="T45" fmla="*/ 43 h 65"/>
                <a:gd name="T46" fmla="*/ 54 w 54"/>
                <a:gd name="T47" fmla="*/ 33 h 65"/>
                <a:gd name="T48" fmla="*/ 54 w 54"/>
                <a:gd name="T49" fmla="*/ 33 h 65"/>
                <a:gd name="T50" fmla="*/ 54 w 54"/>
                <a:gd name="T51" fmla="*/ 22 h 65"/>
                <a:gd name="T52" fmla="*/ 54 w 54"/>
                <a:gd name="T53" fmla="*/ 22 h 65"/>
                <a:gd name="T54" fmla="*/ 54 w 54"/>
                <a:gd name="T55" fmla="*/ 11 h 65"/>
                <a:gd name="T56" fmla="*/ 43 w 54"/>
                <a:gd name="T57" fmla="*/ 11 h 65"/>
                <a:gd name="T58" fmla="*/ 43 w 54"/>
                <a:gd name="T59" fmla="*/ 0 h 65"/>
                <a:gd name="T60" fmla="*/ 43 w 54"/>
                <a:gd name="T61" fmla="*/ 0 h 65"/>
                <a:gd name="T62" fmla="*/ 32 w 54"/>
                <a:gd name="T63" fmla="*/ 0 h 65"/>
                <a:gd name="T64" fmla="*/ 21 w 54"/>
                <a:gd name="T65" fmla="*/ 0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4"/>
                <a:gd name="T100" fmla="*/ 0 h 65"/>
                <a:gd name="T101" fmla="*/ 54 w 54"/>
                <a:gd name="T102" fmla="*/ 65 h 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4" h="65">
                  <a:moveTo>
                    <a:pt x="21" y="0"/>
                  </a:moveTo>
                  <a:lnTo>
                    <a:pt x="21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21" y="65"/>
                  </a:lnTo>
                  <a:lnTo>
                    <a:pt x="32" y="65"/>
                  </a:lnTo>
                  <a:lnTo>
                    <a:pt x="43" y="54"/>
                  </a:lnTo>
                  <a:lnTo>
                    <a:pt x="54" y="43"/>
                  </a:lnTo>
                  <a:lnTo>
                    <a:pt x="54" y="33"/>
                  </a:lnTo>
                  <a:lnTo>
                    <a:pt x="54" y="22"/>
                  </a:lnTo>
                  <a:lnTo>
                    <a:pt x="54" y="11"/>
                  </a:lnTo>
                  <a:lnTo>
                    <a:pt x="43" y="11"/>
                  </a:lnTo>
                  <a:lnTo>
                    <a:pt x="43" y="0"/>
                  </a:lnTo>
                  <a:lnTo>
                    <a:pt x="32" y="0"/>
                  </a:lnTo>
                  <a:lnTo>
                    <a:pt x="21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Line 90"/>
            <p:cNvSpPr>
              <a:spLocks noChangeShapeType="1"/>
            </p:cNvSpPr>
            <p:nvPr/>
          </p:nvSpPr>
          <p:spPr bwMode="auto">
            <a:xfrm>
              <a:off x="773" y="3085"/>
              <a:ext cx="380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Line 91"/>
            <p:cNvSpPr>
              <a:spLocks noChangeShapeType="1"/>
            </p:cNvSpPr>
            <p:nvPr/>
          </p:nvSpPr>
          <p:spPr bwMode="auto">
            <a:xfrm>
              <a:off x="914" y="2826"/>
              <a:ext cx="239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Line 92"/>
            <p:cNvSpPr>
              <a:spLocks noChangeShapeType="1"/>
            </p:cNvSpPr>
            <p:nvPr/>
          </p:nvSpPr>
          <p:spPr bwMode="auto">
            <a:xfrm flipV="1">
              <a:off x="914" y="2631"/>
              <a:ext cx="0" cy="19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Line 93"/>
            <p:cNvSpPr>
              <a:spLocks noChangeShapeType="1"/>
            </p:cNvSpPr>
            <p:nvPr/>
          </p:nvSpPr>
          <p:spPr bwMode="auto">
            <a:xfrm flipV="1">
              <a:off x="1750" y="2696"/>
              <a:ext cx="0" cy="26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Rectangle 94"/>
            <p:cNvSpPr>
              <a:spLocks noChangeArrowheads="1"/>
            </p:cNvSpPr>
            <p:nvPr/>
          </p:nvSpPr>
          <p:spPr bwMode="auto">
            <a:xfrm>
              <a:off x="1142" y="1712"/>
              <a:ext cx="272" cy="3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Rectangle 95"/>
            <p:cNvSpPr>
              <a:spLocks noChangeArrowheads="1"/>
            </p:cNvSpPr>
            <p:nvPr/>
          </p:nvSpPr>
          <p:spPr bwMode="auto">
            <a:xfrm>
              <a:off x="1142" y="1712"/>
              <a:ext cx="272" cy="389"/>
            </a:xfrm>
            <a:prstGeom prst="rect">
              <a:avLst/>
            </a:prstGeom>
            <a:noFill/>
            <a:ln w="349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Rectangle 96"/>
            <p:cNvSpPr>
              <a:spLocks noChangeArrowheads="1"/>
            </p:cNvSpPr>
            <p:nvPr/>
          </p:nvSpPr>
          <p:spPr bwMode="auto">
            <a:xfrm>
              <a:off x="1272" y="1755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48" name="Rectangle 97"/>
            <p:cNvSpPr>
              <a:spLocks noChangeArrowheads="1"/>
            </p:cNvSpPr>
            <p:nvPr/>
          </p:nvSpPr>
          <p:spPr bwMode="auto">
            <a:xfrm>
              <a:off x="1153" y="2750"/>
              <a:ext cx="261" cy="3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Rectangle 98"/>
            <p:cNvSpPr>
              <a:spLocks noChangeArrowheads="1"/>
            </p:cNvSpPr>
            <p:nvPr/>
          </p:nvSpPr>
          <p:spPr bwMode="auto">
            <a:xfrm>
              <a:off x="1153" y="2750"/>
              <a:ext cx="261" cy="389"/>
            </a:xfrm>
            <a:prstGeom prst="rect">
              <a:avLst/>
            </a:prstGeom>
            <a:noFill/>
            <a:ln w="349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Rectangle 99"/>
            <p:cNvSpPr>
              <a:spLocks noChangeArrowheads="1"/>
            </p:cNvSpPr>
            <p:nvPr/>
          </p:nvSpPr>
          <p:spPr bwMode="auto">
            <a:xfrm>
              <a:off x="1283" y="2793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51" name="Freeform 100"/>
            <p:cNvSpPr>
              <a:spLocks/>
            </p:cNvSpPr>
            <p:nvPr/>
          </p:nvSpPr>
          <p:spPr bwMode="auto">
            <a:xfrm>
              <a:off x="1718" y="1885"/>
              <a:ext cx="43" cy="43"/>
            </a:xfrm>
            <a:custGeom>
              <a:avLst/>
              <a:gdLst>
                <a:gd name="T0" fmla="*/ 22 w 43"/>
                <a:gd name="T1" fmla="*/ 0 h 43"/>
                <a:gd name="T2" fmla="*/ 22 w 43"/>
                <a:gd name="T3" fmla="*/ 0 h 43"/>
                <a:gd name="T4" fmla="*/ 22 w 43"/>
                <a:gd name="T5" fmla="*/ 0 h 43"/>
                <a:gd name="T6" fmla="*/ 11 w 43"/>
                <a:gd name="T7" fmla="*/ 11 h 43"/>
                <a:gd name="T8" fmla="*/ 0 w 43"/>
                <a:gd name="T9" fmla="*/ 11 h 43"/>
                <a:gd name="T10" fmla="*/ 0 w 43"/>
                <a:gd name="T11" fmla="*/ 22 h 43"/>
                <a:gd name="T12" fmla="*/ 0 w 43"/>
                <a:gd name="T13" fmla="*/ 22 h 43"/>
                <a:gd name="T14" fmla="*/ 0 w 43"/>
                <a:gd name="T15" fmla="*/ 32 h 43"/>
                <a:gd name="T16" fmla="*/ 0 w 43"/>
                <a:gd name="T17" fmla="*/ 32 h 43"/>
                <a:gd name="T18" fmla="*/ 11 w 43"/>
                <a:gd name="T19" fmla="*/ 43 h 43"/>
                <a:gd name="T20" fmla="*/ 22 w 43"/>
                <a:gd name="T21" fmla="*/ 43 h 43"/>
                <a:gd name="T22" fmla="*/ 22 w 43"/>
                <a:gd name="T23" fmla="*/ 43 h 43"/>
                <a:gd name="T24" fmla="*/ 22 w 43"/>
                <a:gd name="T25" fmla="*/ 43 h 43"/>
                <a:gd name="T26" fmla="*/ 32 w 43"/>
                <a:gd name="T27" fmla="*/ 43 h 43"/>
                <a:gd name="T28" fmla="*/ 32 w 43"/>
                <a:gd name="T29" fmla="*/ 43 h 43"/>
                <a:gd name="T30" fmla="*/ 43 w 43"/>
                <a:gd name="T31" fmla="*/ 43 h 43"/>
                <a:gd name="T32" fmla="*/ 43 w 43"/>
                <a:gd name="T33" fmla="*/ 32 h 43"/>
                <a:gd name="T34" fmla="*/ 43 w 43"/>
                <a:gd name="T35" fmla="*/ 32 h 43"/>
                <a:gd name="T36" fmla="*/ 43 w 43"/>
                <a:gd name="T37" fmla="*/ 22 h 43"/>
                <a:gd name="T38" fmla="*/ 43 w 43"/>
                <a:gd name="T39" fmla="*/ 22 h 43"/>
                <a:gd name="T40" fmla="*/ 43 w 43"/>
                <a:gd name="T41" fmla="*/ 11 h 43"/>
                <a:gd name="T42" fmla="*/ 43 w 43"/>
                <a:gd name="T43" fmla="*/ 11 h 43"/>
                <a:gd name="T44" fmla="*/ 32 w 43"/>
                <a:gd name="T45" fmla="*/ 0 h 43"/>
                <a:gd name="T46" fmla="*/ 32 w 43"/>
                <a:gd name="T47" fmla="*/ 0 h 43"/>
                <a:gd name="T48" fmla="*/ 22 w 43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3"/>
                <a:gd name="T76" fmla="*/ 0 h 43"/>
                <a:gd name="T77" fmla="*/ 43 w 43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3" h="43">
                  <a:moveTo>
                    <a:pt x="22" y="0"/>
                  </a:moveTo>
                  <a:lnTo>
                    <a:pt x="22" y="0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11" y="43"/>
                  </a:lnTo>
                  <a:lnTo>
                    <a:pt x="22" y="43"/>
                  </a:lnTo>
                  <a:lnTo>
                    <a:pt x="32" y="43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3" y="22"/>
                  </a:lnTo>
                  <a:lnTo>
                    <a:pt x="43" y="11"/>
                  </a:lnTo>
                  <a:lnTo>
                    <a:pt x="3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101"/>
            <p:cNvSpPr>
              <a:spLocks/>
            </p:cNvSpPr>
            <p:nvPr/>
          </p:nvSpPr>
          <p:spPr bwMode="auto">
            <a:xfrm>
              <a:off x="1718" y="1885"/>
              <a:ext cx="43" cy="43"/>
            </a:xfrm>
            <a:custGeom>
              <a:avLst/>
              <a:gdLst>
                <a:gd name="T0" fmla="*/ 22 w 43"/>
                <a:gd name="T1" fmla="*/ 0 h 43"/>
                <a:gd name="T2" fmla="*/ 22 w 43"/>
                <a:gd name="T3" fmla="*/ 0 h 43"/>
                <a:gd name="T4" fmla="*/ 22 w 43"/>
                <a:gd name="T5" fmla="*/ 0 h 43"/>
                <a:gd name="T6" fmla="*/ 11 w 43"/>
                <a:gd name="T7" fmla="*/ 11 h 43"/>
                <a:gd name="T8" fmla="*/ 0 w 43"/>
                <a:gd name="T9" fmla="*/ 11 h 43"/>
                <a:gd name="T10" fmla="*/ 0 w 43"/>
                <a:gd name="T11" fmla="*/ 22 h 43"/>
                <a:gd name="T12" fmla="*/ 0 w 43"/>
                <a:gd name="T13" fmla="*/ 22 h 43"/>
                <a:gd name="T14" fmla="*/ 0 w 43"/>
                <a:gd name="T15" fmla="*/ 32 h 43"/>
                <a:gd name="T16" fmla="*/ 0 w 43"/>
                <a:gd name="T17" fmla="*/ 32 h 43"/>
                <a:gd name="T18" fmla="*/ 11 w 43"/>
                <a:gd name="T19" fmla="*/ 43 h 43"/>
                <a:gd name="T20" fmla="*/ 22 w 43"/>
                <a:gd name="T21" fmla="*/ 43 h 43"/>
                <a:gd name="T22" fmla="*/ 22 w 43"/>
                <a:gd name="T23" fmla="*/ 43 h 43"/>
                <a:gd name="T24" fmla="*/ 22 w 43"/>
                <a:gd name="T25" fmla="*/ 43 h 43"/>
                <a:gd name="T26" fmla="*/ 32 w 43"/>
                <a:gd name="T27" fmla="*/ 43 h 43"/>
                <a:gd name="T28" fmla="*/ 32 w 43"/>
                <a:gd name="T29" fmla="*/ 43 h 43"/>
                <a:gd name="T30" fmla="*/ 43 w 43"/>
                <a:gd name="T31" fmla="*/ 43 h 43"/>
                <a:gd name="T32" fmla="*/ 43 w 43"/>
                <a:gd name="T33" fmla="*/ 32 h 43"/>
                <a:gd name="T34" fmla="*/ 43 w 43"/>
                <a:gd name="T35" fmla="*/ 32 h 43"/>
                <a:gd name="T36" fmla="*/ 43 w 43"/>
                <a:gd name="T37" fmla="*/ 22 h 43"/>
                <a:gd name="T38" fmla="*/ 43 w 43"/>
                <a:gd name="T39" fmla="*/ 22 h 43"/>
                <a:gd name="T40" fmla="*/ 43 w 43"/>
                <a:gd name="T41" fmla="*/ 11 h 43"/>
                <a:gd name="T42" fmla="*/ 43 w 43"/>
                <a:gd name="T43" fmla="*/ 11 h 43"/>
                <a:gd name="T44" fmla="*/ 32 w 43"/>
                <a:gd name="T45" fmla="*/ 0 h 43"/>
                <a:gd name="T46" fmla="*/ 32 w 43"/>
                <a:gd name="T47" fmla="*/ 0 h 43"/>
                <a:gd name="T48" fmla="*/ 22 w 43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3"/>
                <a:gd name="T76" fmla="*/ 0 h 43"/>
                <a:gd name="T77" fmla="*/ 43 w 43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3" h="43">
                  <a:moveTo>
                    <a:pt x="22" y="0"/>
                  </a:moveTo>
                  <a:lnTo>
                    <a:pt x="22" y="0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11" y="43"/>
                  </a:lnTo>
                  <a:lnTo>
                    <a:pt x="22" y="43"/>
                  </a:lnTo>
                  <a:lnTo>
                    <a:pt x="32" y="43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3" y="22"/>
                  </a:lnTo>
                  <a:lnTo>
                    <a:pt x="43" y="11"/>
                  </a:lnTo>
                  <a:lnTo>
                    <a:pt x="32" y="0"/>
                  </a:lnTo>
                  <a:lnTo>
                    <a:pt x="2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102"/>
            <p:cNvSpPr>
              <a:spLocks/>
            </p:cNvSpPr>
            <p:nvPr/>
          </p:nvSpPr>
          <p:spPr bwMode="auto">
            <a:xfrm>
              <a:off x="1729" y="2934"/>
              <a:ext cx="32" cy="43"/>
            </a:xfrm>
            <a:custGeom>
              <a:avLst/>
              <a:gdLst>
                <a:gd name="T0" fmla="*/ 21 w 32"/>
                <a:gd name="T1" fmla="*/ 0 h 43"/>
                <a:gd name="T2" fmla="*/ 11 w 32"/>
                <a:gd name="T3" fmla="*/ 0 h 43"/>
                <a:gd name="T4" fmla="*/ 11 w 32"/>
                <a:gd name="T5" fmla="*/ 0 h 43"/>
                <a:gd name="T6" fmla="*/ 0 w 32"/>
                <a:gd name="T7" fmla="*/ 11 h 43"/>
                <a:gd name="T8" fmla="*/ 0 w 32"/>
                <a:gd name="T9" fmla="*/ 11 h 43"/>
                <a:gd name="T10" fmla="*/ 0 w 32"/>
                <a:gd name="T11" fmla="*/ 22 h 43"/>
                <a:gd name="T12" fmla="*/ 0 w 32"/>
                <a:gd name="T13" fmla="*/ 22 h 43"/>
                <a:gd name="T14" fmla="*/ 0 w 32"/>
                <a:gd name="T15" fmla="*/ 22 h 43"/>
                <a:gd name="T16" fmla="*/ 0 w 32"/>
                <a:gd name="T17" fmla="*/ 32 h 43"/>
                <a:gd name="T18" fmla="*/ 0 w 32"/>
                <a:gd name="T19" fmla="*/ 32 h 43"/>
                <a:gd name="T20" fmla="*/ 11 w 32"/>
                <a:gd name="T21" fmla="*/ 43 h 43"/>
                <a:gd name="T22" fmla="*/ 11 w 32"/>
                <a:gd name="T23" fmla="*/ 43 h 43"/>
                <a:gd name="T24" fmla="*/ 21 w 32"/>
                <a:gd name="T25" fmla="*/ 43 h 43"/>
                <a:gd name="T26" fmla="*/ 21 w 32"/>
                <a:gd name="T27" fmla="*/ 43 h 43"/>
                <a:gd name="T28" fmla="*/ 21 w 32"/>
                <a:gd name="T29" fmla="*/ 43 h 43"/>
                <a:gd name="T30" fmla="*/ 32 w 32"/>
                <a:gd name="T31" fmla="*/ 32 h 43"/>
                <a:gd name="T32" fmla="*/ 32 w 32"/>
                <a:gd name="T33" fmla="*/ 32 h 43"/>
                <a:gd name="T34" fmla="*/ 32 w 32"/>
                <a:gd name="T35" fmla="*/ 22 h 43"/>
                <a:gd name="T36" fmla="*/ 32 w 32"/>
                <a:gd name="T37" fmla="*/ 22 h 43"/>
                <a:gd name="T38" fmla="*/ 32 w 32"/>
                <a:gd name="T39" fmla="*/ 22 h 43"/>
                <a:gd name="T40" fmla="*/ 32 w 32"/>
                <a:gd name="T41" fmla="*/ 11 h 43"/>
                <a:gd name="T42" fmla="*/ 32 w 32"/>
                <a:gd name="T43" fmla="*/ 11 h 43"/>
                <a:gd name="T44" fmla="*/ 21 w 32"/>
                <a:gd name="T45" fmla="*/ 0 h 43"/>
                <a:gd name="T46" fmla="*/ 21 w 32"/>
                <a:gd name="T47" fmla="*/ 0 h 43"/>
                <a:gd name="T48" fmla="*/ 21 w 32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43"/>
                <a:gd name="T77" fmla="*/ 32 w 32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43">
                  <a:moveTo>
                    <a:pt x="2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11" y="43"/>
                  </a:lnTo>
                  <a:lnTo>
                    <a:pt x="21" y="43"/>
                  </a:lnTo>
                  <a:lnTo>
                    <a:pt x="32" y="32"/>
                  </a:lnTo>
                  <a:lnTo>
                    <a:pt x="32" y="22"/>
                  </a:lnTo>
                  <a:lnTo>
                    <a:pt x="32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103"/>
            <p:cNvSpPr>
              <a:spLocks/>
            </p:cNvSpPr>
            <p:nvPr/>
          </p:nvSpPr>
          <p:spPr bwMode="auto">
            <a:xfrm>
              <a:off x="1729" y="2934"/>
              <a:ext cx="32" cy="43"/>
            </a:xfrm>
            <a:custGeom>
              <a:avLst/>
              <a:gdLst>
                <a:gd name="T0" fmla="*/ 21 w 32"/>
                <a:gd name="T1" fmla="*/ 0 h 43"/>
                <a:gd name="T2" fmla="*/ 11 w 32"/>
                <a:gd name="T3" fmla="*/ 0 h 43"/>
                <a:gd name="T4" fmla="*/ 11 w 32"/>
                <a:gd name="T5" fmla="*/ 0 h 43"/>
                <a:gd name="T6" fmla="*/ 0 w 32"/>
                <a:gd name="T7" fmla="*/ 11 h 43"/>
                <a:gd name="T8" fmla="*/ 0 w 32"/>
                <a:gd name="T9" fmla="*/ 11 h 43"/>
                <a:gd name="T10" fmla="*/ 0 w 32"/>
                <a:gd name="T11" fmla="*/ 22 h 43"/>
                <a:gd name="T12" fmla="*/ 0 w 32"/>
                <a:gd name="T13" fmla="*/ 22 h 43"/>
                <a:gd name="T14" fmla="*/ 0 w 32"/>
                <a:gd name="T15" fmla="*/ 22 h 43"/>
                <a:gd name="T16" fmla="*/ 0 w 32"/>
                <a:gd name="T17" fmla="*/ 32 h 43"/>
                <a:gd name="T18" fmla="*/ 0 w 32"/>
                <a:gd name="T19" fmla="*/ 32 h 43"/>
                <a:gd name="T20" fmla="*/ 11 w 32"/>
                <a:gd name="T21" fmla="*/ 43 h 43"/>
                <a:gd name="T22" fmla="*/ 11 w 32"/>
                <a:gd name="T23" fmla="*/ 43 h 43"/>
                <a:gd name="T24" fmla="*/ 21 w 32"/>
                <a:gd name="T25" fmla="*/ 43 h 43"/>
                <a:gd name="T26" fmla="*/ 21 w 32"/>
                <a:gd name="T27" fmla="*/ 43 h 43"/>
                <a:gd name="T28" fmla="*/ 21 w 32"/>
                <a:gd name="T29" fmla="*/ 43 h 43"/>
                <a:gd name="T30" fmla="*/ 32 w 32"/>
                <a:gd name="T31" fmla="*/ 32 h 43"/>
                <a:gd name="T32" fmla="*/ 32 w 32"/>
                <a:gd name="T33" fmla="*/ 32 h 43"/>
                <a:gd name="T34" fmla="*/ 32 w 32"/>
                <a:gd name="T35" fmla="*/ 22 h 43"/>
                <a:gd name="T36" fmla="*/ 32 w 32"/>
                <a:gd name="T37" fmla="*/ 22 h 43"/>
                <a:gd name="T38" fmla="*/ 32 w 32"/>
                <a:gd name="T39" fmla="*/ 22 h 43"/>
                <a:gd name="T40" fmla="*/ 32 w 32"/>
                <a:gd name="T41" fmla="*/ 11 h 43"/>
                <a:gd name="T42" fmla="*/ 32 w 32"/>
                <a:gd name="T43" fmla="*/ 11 h 43"/>
                <a:gd name="T44" fmla="*/ 21 w 32"/>
                <a:gd name="T45" fmla="*/ 0 h 43"/>
                <a:gd name="T46" fmla="*/ 21 w 32"/>
                <a:gd name="T47" fmla="*/ 0 h 43"/>
                <a:gd name="T48" fmla="*/ 21 w 32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43"/>
                <a:gd name="T77" fmla="*/ 32 w 32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43">
                  <a:moveTo>
                    <a:pt x="2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11" y="43"/>
                  </a:lnTo>
                  <a:lnTo>
                    <a:pt x="21" y="43"/>
                  </a:lnTo>
                  <a:lnTo>
                    <a:pt x="32" y="32"/>
                  </a:lnTo>
                  <a:lnTo>
                    <a:pt x="32" y="22"/>
                  </a:lnTo>
                  <a:lnTo>
                    <a:pt x="32" y="11"/>
                  </a:lnTo>
                  <a:lnTo>
                    <a:pt x="21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Rectangle 104"/>
            <p:cNvSpPr>
              <a:spLocks noChangeArrowheads="1"/>
            </p:cNvSpPr>
            <p:nvPr/>
          </p:nvSpPr>
          <p:spPr bwMode="auto">
            <a:xfrm>
              <a:off x="1196" y="1733"/>
              <a:ext cx="10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&amp;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56" name="Rectangle 105"/>
            <p:cNvSpPr>
              <a:spLocks noChangeArrowheads="1"/>
            </p:cNvSpPr>
            <p:nvPr/>
          </p:nvSpPr>
          <p:spPr bwMode="auto">
            <a:xfrm>
              <a:off x="1305" y="1733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57" name="Rectangle 106"/>
            <p:cNvSpPr>
              <a:spLocks noChangeArrowheads="1"/>
            </p:cNvSpPr>
            <p:nvPr/>
          </p:nvSpPr>
          <p:spPr bwMode="auto">
            <a:xfrm>
              <a:off x="1957" y="1831"/>
              <a:ext cx="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Q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58" name="Rectangle 107"/>
            <p:cNvSpPr>
              <a:spLocks noChangeArrowheads="1"/>
            </p:cNvSpPr>
            <p:nvPr/>
          </p:nvSpPr>
          <p:spPr bwMode="auto">
            <a:xfrm>
              <a:off x="2055" y="1831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59" name="Rectangle 108"/>
            <p:cNvSpPr>
              <a:spLocks noChangeArrowheads="1"/>
            </p:cNvSpPr>
            <p:nvPr/>
          </p:nvSpPr>
          <p:spPr bwMode="auto">
            <a:xfrm>
              <a:off x="1957" y="2869"/>
              <a:ext cx="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Q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0" name="Rectangle 109"/>
            <p:cNvSpPr>
              <a:spLocks noChangeArrowheads="1"/>
            </p:cNvSpPr>
            <p:nvPr/>
          </p:nvSpPr>
          <p:spPr bwMode="auto">
            <a:xfrm>
              <a:off x="2055" y="2869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1" name="Line 110"/>
            <p:cNvSpPr>
              <a:spLocks noChangeShapeType="1"/>
            </p:cNvSpPr>
            <p:nvPr/>
          </p:nvSpPr>
          <p:spPr bwMode="auto">
            <a:xfrm>
              <a:off x="1957" y="2891"/>
              <a:ext cx="87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Rectangle 111"/>
            <p:cNvSpPr>
              <a:spLocks noChangeArrowheads="1"/>
            </p:cNvSpPr>
            <p:nvPr/>
          </p:nvSpPr>
          <p:spPr bwMode="auto">
            <a:xfrm>
              <a:off x="566" y="164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S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3" name="Rectangle 112"/>
            <p:cNvSpPr>
              <a:spLocks noChangeArrowheads="1"/>
            </p:cNvSpPr>
            <p:nvPr/>
          </p:nvSpPr>
          <p:spPr bwMode="auto">
            <a:xfrm>
              <a:off x="631" y="1647"/>
              <a:ext cx="4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’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4" name="Rectangle 113"/>
            <p:cNvSpPr>
              <a:spLocks noChangeArrowheads="1"/>
            </p:cNvSpPr>
            <p:nvPr/>
          </p:nvSpPr>
          <p:spPr bwMode="auto">
            <a:xfrm>
              <a:off x="675" y="1647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5" name="Rectangle 114"/>
            <p:cNvSpPr>
              <a:spLocks noChangeArrowheads="1"/>
            </p:cNvSpPr>
            <p:nvPr/>
          </p:nvSpPr>
          <p:spPr bwMode="auto">
            <a:xfrm>
              <a:off x="1207" y="1539"/>
              <a:ext cx="10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G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6" name="Rectangle 115"/>
            <p:cNvSpPr>
              <a:spLocks noChangeArrowheads="1"/>
            </p:cNvSpPr>
            <p:nvPr/>
          </p:nvSpPr>
          <p:spPr bwMode="auto">
            <a:xfrm>
              <a:off x="1305" y="1593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100" b="1">
                  <a:latin typeface="Times New Roman" charset="0"/>
                  <a:ea typeface="宋体" pitchFamily="2" charset="-122"/>
                </a:rPr>
                <a:t>1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7" name="Rectangle 116"/>
            <p:cNvSpPr>
              <a:spLocks noChangeArrowheads="1"/>
            </p:cNvSpPr>
            <p:nvPr/>
          </p:nvSpPr>
          <p:spPr bwMode="auto">
            <a:xfrm>
              <a:off x="1348" y="1539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8" name="Rectangle 117"/>
            <p:cNvSpPr>
              <a:spLocks noChangeArrowheads="1"/>
            </p:cNvSpPr>
            <p:nvPr/>
          </p:nvSpPr>
          <p:spPr bwMode="auto">
            <a:xfrm>
              <a:off x="1207" y="2577"/>
              <a:ext cx="10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G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69" name="Rectangle 118"/>
            <p:cNvSpPr>
              <a:spLocks noChangeArrowheads="1"/>
            </p:cNvSpPr>
            <p:nvPr/>
          </p:nvSpPr>
          <p:spPr bwMode="auto">
            <a:xfrm>
              <a:off x="1305" y="2631"/>
              <a:ext cx="4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100" b="1">
                  <a:latin typeface="Times New Roman" charset="0"/>
                  <a:ea typeface="宋体" pitchFamily="2" charset="-122"/>
                </a:rPr>
                <a:t>2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0" name="Rectangle 119"/>
            <p:cNvSpPr>
              <a:spLocks noChangeArrowheads="1"/>
            </p:cNvSpPr>
            <p:nvPr/>
          </p:nvSpPr>
          <p:spPr bwMode="auto">
            <a:xfrm>
              <a:off x="1348" y="2577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1" name="Rectangle 120"/>
            <p:cNvSpPr>
              <a:spLocks noChangeArrowheads="1"/>
            </p:cNvSpPr>
            <p:nvPr/>
          </p:nvSpPr>
          <p:spPr bwMode="auto">
            <a:xfrm>
              <a:off x="1218" y="2771"/>
              <a:ext cx="10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&amp;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2" name="Rectangle 121"/>
            <p:cNvSpPr>
              <a:spLocks noChangeArrowheads="1"/>
            </p:cNvSpPr>
            <p:nvPr/>
          </p:nvSpPr>
          <p:spPr bwMode="auto">
            <a:xfrm>
              <a:off x="1327" y="2771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3" name="Rectangle 122"/>
            <p:cNvSpPr>
              <a:spLocks noChangeArrowheads="1"/>
            </p:cNvSpPr>
            <p:nvPr/>
          </p:nvSpPr>
          <p:spPr bwMode="auto">
            <a:xfrm>
              <a:off x="544" y="2934"/>
              <a:ext cx="8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R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4" name="Rectangle 123"/>
            <p:cNvSpPr>
              <a:spLocks noChangeArrowheads="1"/>
            </p:cNvSpPr>
            <p:nvPr/>
          </p:nvSpPr>
          <p:spPr bwMode="auto">
            <a:xfrm>
              <a:off x="631" y="2934"/>
              <a:ext cx="4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’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4175" name="Rectangle 124"/>
            <p:cNvSpPr>
              <a:spLocks noChangeArrowheads="1"/>
            </p:cNvSpPr>
            <p:nvPr/>
          </p:nvSpPr>
          <p:spPr bwMode="auto">
            <a:xfrm>
              <a:off x="675" y="2934"/>
              <a:ext cx="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 b="1" i="1">
                  <a:latin typeface="Times New Roman" charset="0"/>
                  <a:ea typeface="宋体" pitchFamily="2" charset="-122"/>
                </a:rPr>
                <a:t> 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</p:grpSp>
      <p:sp>
        <p:nvSpPr>
          <p:cNvPr id="24701" name="Rectangle 125"/>
          <p:cNvSpPr>
            <a:spLocks noChangeArrowheads="1"/>
          </p:cNvSpPr>
          <p:nvPr/>
        </p:nvSpPr>
        <p:spPr bwMode="auto">
          <a:xfrm>
            <a:off x="1547813" y="2276475"/>
            <a:ext cx="252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若初态 </a:t>
            </a:r>
            <a:r>
              <a:rPr lang="en-US" altLang="zh-CN" sz="2400" b="1" i="1">
                <a:latin typeface="宋体" pitchFamily="2" charset="-122"/>
                <a:ea typeface="宋体" pitchFamily="2" charset="-122"/>
              </a:rPr>
              <a:t>Q </a:t>
            </a:r>
            <a:r>
              <a:rPr lang="en-US" altLang="zh-CN" sz="2400" b="1" baseline="30000">
                <a:latin typeface="宋体" pitchFamily="2" charset="-122"/>
                <a:ea typeface="宋体" pitchFamily="2" charset="-122"/>
              </a:rPr>
              <a:t>n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= 1</a:t>
            </a:r>
          </a:p>
        </p:txBody>
      </p:sp>
      <p:grpSp>
        <p:nvGrpSpPr>
          <p:cNvPr id="6" name="Group 126"/>
          <p:cNvGrpSpPr>
            <a:grpSpLocks/>
          </p:cNvGrpSpPr>
          <p:nvPr/>
        </p:nvGrpSpPr>
        <p:grpSpPr bwMode="auto">
          <a:xfrm>
            <a:off x="1630363" y="3176588"/>
            <a:ext cx="2117725" cy="2844800"/>
            <a:chOff x="771" y="1508"/>
            <a:chExt cx="1334" cy="1792"/>
          </a:xfrm>
        </p:grpSpPr>
        <p:sp>
          <p:nvSpPr>
            <p:cNvPr id="4124" name="Oval 127"/>
            <p:cNvSpPr>
              <a:spLocks noChangeArrowheads="1"/>
            </p:cNvSpPr>
            <p:nvPr/>
          </p:nvSpPr>
          <p:spPr bwMode="auto">
            <a:xfrm>
              <a:off x="800" y="1508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4125" name="Oval 128"/>
            <p:cNvSpPr>
              <a:spLocks noChangeArrowheads="1"/>
            </p:cNvSpPr>
            <p:nvPr/>
          </p:nvSpPr>
          <p:spPr bwMode="auto">
            <a:xfrm>
              <a:off x="771" y="303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4126" name="Oval 129"/>
            <p:cNvSpPr>
              <a:spLocks noChangeArrowheads="1"/>
            </p:cNvSpPr>
            <p:nvPr/>
          </p:nvSpPr>
          <p:spPr bwMode="auto">
            <a:xfrm>
              <a:off x="1849" y="1593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7" name="Group 130"/>
          <p:cNvGrpSpPr>
            <a:grpSpLocks/>
          </p:cNvGrpSpPr>
          <p:nvPr/>
        </p:nvGrpSpPr>
        <p:grpSpPr bwMode="auto">
          <a:xfrm>
            <a:off x="1811338" y="3806825"/>
            <a:ext cx="1398587" cy="1463675"/>
            <a:chOff x="4014" y="3219"/>
            <a:chExt cx="544" cy="596"/>
          </a:xfrm>
        </p:grpSpPr>
        <p:sp>
          <p:nvSpPr>
            <p:cNvPr id="4120" name="Line 131"/>
            <p:cNvSpPr>
              <a:spLocks noChangeShapeType="1"/>
            </p:cNvSpPr>
            <p:nvPr/>
          </p:nvSpPr>
          <p:spPr bwMode="auto">
            <a:xfrm flipH="1">
              <a:off x="4014" y="3379"/>
              <a:ext cx="544" cy="31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Line 132"/>
            <p:cNvSpPr>
              <a:spLocks noChangeShapeType="1"/>
            </p:cNvSpPr>
            <p:nvPr/>
          </p:nvSpPr>
          <p:spPr bwMode="auto">
            <a:xfrm flipH="1" flipV="1">
              <a:off x="4558" y="3219"/>
              <a:ext cx="0" cy="16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Line 133"/>
            <p:cNvSpPr>
              <a:spLocks noChangeShapeType="1"/>
            </p:cNvSpPr>
            <p:nvPr/>
          </p:nvSpPr>
          <p:spPr bwMode="auto">
            <a:xfrm>
              <a:off x="4015" y="3815"/>
              <a:ext cx="157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Line 134"/>
            <p:cNvSpPr>
              <a:spLocks noChangeShapeType="1"/>
            </p:cNvSpPr>
            <p:nvPr/>
          </p:nvSpPr>
          <p:spPr bwMode="auto">
            <a:xfrm flipV="1">
              <a:off x="4014" y="3691"/>
              <a:ext cx="1" cy="123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711" name="Oval 135"/>
          <p:cNvSpPr>
            <a:spLocks noChangeArrowheads="1"/>
          </p:cNvSpPr>
          <p:nvPr/>
        </p:nvSpPr>
        <p:spPr bwMode="auto">
          <a:xfrm>
            <a:off x="3846513" y="510540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grpSp>
        <p:nvGrpSpPr>
          <p:cNvPr id="8" name="Group 136"/>
          <p:cNvGrpSpPr>
            <a:grpSpLocks/>
          </p:cNvGrpSpPr>
          <p:nvPr/>
        </p:nvGrpSpPr>
        <p:grpSpPr bwMode="auto">
          <a:xfrm>
            <a:off x="1866900" y="4024313"/>
            <a:ext cx="1347788" cy="1416050"/>
            <a:chOff x="3078" y="2242"/>
            <a:chExt cx="546" cy="599"/>
          </a:xfrm>
        </p:grpSpPr>
        <p:sp>
          <p:nvSpPr>
            <p:cNvPr id="4116" name="Line 137"/>
            <p:cNvSpPr>
              <a:spLocks noChangeShapeType="1"/>
            </p:cNvSpPr>
            <p:nvPr/>
          </p:nvSpPr>
          <p:spPr bwMode="auto">
            <a:xfrm flipV="1">
              <a:off x="3078" y="2243"/>
              <a:ext cx="1" cy="118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Line 138"/>
            <p:cNvSpPr>
              <a:spLocks noChangeShapeType="1"/>
            </p:cNvSpPr>
            <p:nvPr/>
          </p:nvSpPr>
          <p:spPr bwMode="auto">
            <a:xfrm flipH="1" flipV="1">
              <a:off x="3078" y="2358"/>
              <a:ext cx="546" cy="316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Line 139"/>
            <p:cNvSpPr>
              <a:spLocks noChangeShapeType="1"/>
            </p:cNvSpPr>
            <p:nvPr/>
          </p:nvSpPr>
          <p:spPr bwMode="auto">
            <a:xfrm>
              <a:off x="3079" y="2242"/>
              <a:ext cx="152" cy="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Line 140"/>
            <p:cNvSpPr>
              <a:spLocks noChangeShapeType="1"/>
            </p:cNvSpPr>
            <p:nvPr/>
          </p:nvSpPr>
          <p:spPr bwMode="auto">
            <a:xfrm flipV="1">
              <a:off x="3624" y="2672"/>
              <a:ext cx="0" cy="169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717" name="Oval 141"/>
          <p:cNvSpPr>
            <a:spLocks noChangeArrowheads="1"/>
          </p:cNvSpPr>
          <p:nvPr/>
        </p:nvSpPr>
        <p:spPr bwMode="auto">
          <a:xfrm>
            <a:off x="3808413" y="332263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112" name="Rectangle 142"/>
          <p:cNvSpPr>
            <a:spLocks noChangeArrowheads="1"/>
          </p:cNvSpPr>
          <p:nvPr/>
        </p:nvSpPr>
        <p:spPr bwMode="auto">
          <a:xfrm>
            <a:off x="1389063" y="1325563"/>
            <a:ext cx="2462212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R’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=1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S’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=1</a:t>
            </a:r>
          </a:p>
        </p:txBody>
      </p:sp>
      <p:sp>
        <p:nvSpPr>
          <p:cNvPr id="24719" name="Rectangle 143"/>
          <p:cNvSpPr>
            <a:spLocks noChangeArrowheads="1"/>
          </p:cNvSpPr>
          <p:nvPr/>
        </p:nvSpPr>
        <p:spPr bwMode="auto">
          <a:xfrm>
            <a:off x="5292725" y="1325563"/>
            <a:ext cx="2130425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宋体" pitchFamily="2" charset="-122"/>
                <a:ea typeface="宋体" pitchFamily="2" charset="-122"/>
              </a:rPr>
              <a:t>状态不变</a:t>
            </a:r>
          </a:p>
        </p:txBody>
      </p:sp>
      <p:sp>
        <p:nvSpPr>
          <p:cNvPr id="89" name="Oval 36"/>
          <p:cNvSpPr>
            <a:spLocks noChangeArrowheads="1"/>
          </p:cNvSpPr>
          <p:nvPr/>
        </p:nvSpPr>
        <p:spPr bwMode="auto">
          <a:xfrm>
            <a:off x="3286125" y="56435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sp>
        <p:nvSpPr>
          <p:cNvPr id="90" name="Oval 36"/>
          <p:cNvSpPr>
            <a:spLocks noChangeArrowheads="1"/>
          </p:cNvSpPr>
          <p:nvPr/>
        </p:nvSpPr>
        <p:spPr bwMode="auto">
          <a:xfrm>
            <a:off x="7358063" y="557212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4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4" grpId="0"/>
      <p:bldP spid="24645" grpId="0" animBg="1"/>
      <p:bldP spid="24646" grpId="0" animBg="1"/>
      <p:bldP spid="24701" grpId="0"/>
      <p:bldP spid="24711" grpId="0" animBg="1"/>
      <p:bldP spid="24717" grpId="0" animBg="1"/>
      <p:bldP spid="24719" grpId="0" animBg="1"/>
      <p:bldP spid="89" grpId="0" animBg="1"/>
      <p:bldP spid="9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716463" y="1268413"/>
            <a:ext cx="4105275" cy="11874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无论初态为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，锁存器的次态为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。 信号消失后新的状态将被记忆下来。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3824288" y="493553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16013" y="2703513"/>
            <a:ext cx="2825750" cy="3533775"/>
            <a:chOff x="612" y="1777"/>
            <a:chExt cx="1780" cy="2226"/>
          </a:xfrm>
        </p:grpSpPr>
        <p:sp>
          <p:nvSpPr>
            <p:cNvPr id="5152" name="AutoShape 7"/>
            <p:cNvSpPr>
              <a:spLocks noChangeArrowheads="1"/>
            </p:cNvSpPr>
            <p:nvPr/>
          </p:nvSpPr>
          <p:spPr bwMode="auto">
            <a:xfrm>
              <a:off x="612" y="1777"/>
              <a:ext cx="1673" cy="187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23" name="Object 8"/>
            <p:cNvGraphicFramePr>
              <a:graphicFrameLocks noChangeAspect="1"/>
            </p:cNvGraphicFramePr>
            <p:nvPr/>
          </p:nvGraphicFramePr>
          <p:xfrm>
            <a:off x="696" y="1862"/>
            <a:ext cx="1492" cy="1700"/>
          </p:xfrm>
          <a:graphic>
            <a:graphicData uri="http://schemas.openxmlformats.org/presentationml/2006/ole">
              <p:oleObj spid="_x0000_s5123" name="图片" r:id="rId3" imgW="1676520" imgH="1914480" progId="">
                <p:embed/>
              </p:oleObj>
            </a:graphicData>
          </a:graphic>
        </p:graphicFrame>
        <p:sp>
          <p:nvSpPr>
            <p:cNvPr id="5153" name="Oval 9"/>
            <p:cNvSpPr>
              <a:spLocks noChangeArrowheads="1"/>
            </p:cNvSpPr>
            <p:nvPr/>
          </p:nvSpPr>
          <p:spPr bwMode="auto">
            <a:xfrm>
              <a:off x="981" y="1833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sp>
          <p:nvSpPr>
            <p:cNvPr id="5154" name="Oval 10"/>
            <p:cNvSpPr>
              <a:spLocks noChangeArrowheads="1"/>
            </p:cNvSpPr>
            <p:nvPr/>
          </p:nvSpPr>
          <p:spPr bwMode="auto">
            <a:xfrm>
              <a:off x="952" y="3364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803" y="3715"/>
              <a:ext cx="15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latin typeface="宋体" pitchFamily="2" charset="-122"/>
                  <a:ea typeface="宋体" pitchFamily="2" charset="-122"/>
                </a:rPr>
                <a:t>若初态 </a:t>
              </a:r>
              <a:r>
                <a:rPr lang="en-US" altLang="zh-CN" sz="2400" b="1" i="1">
                  <a:latin typeface="宋体" pitchFamily="2" charset="-122"/>
                  <a:ea typeface="宋体" pitchFamily="2" charset="-122"/>
                </a:rPr>
                <a:t>Q </a:t>
              </a:r>
              <a:r>
                <a:rPr lang="en-US" altLang="zh-CN" sz="2400" b="1" baseline="30000">
                  <a:latin typeface="宋体" pitchFamily="2" charset="-122"/>
                  <a:ea typeface="宋体" pitchFamily="2" charset="-122"/>
                </a:rPr>
                <a:t>n </a:t>
              </a:r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= 1</a:t>
              </a:r>
            </a:p>
          </p:txBody>
        </p:sp>
        <p:sp>
          <p:nvSpPr>
            <p:cNvPr id="5156" name="Oval 12"/>
            <p:cNvSpPr>
              <a:spLocks noChangeArrowheads="1"/>
            </p:cNvSpPr>
            <p:nvPr/>
          </p:nvSpPr>
          <p:spPr bwMode="auto">
            <a:xfrm>
              <a:off x="2030" y="1918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grpSp>
          <p:nvGrpSpPr>
            <p:cNvPr id="5157" name="Group 13"/>
            <p:cNvGrpSpPr>
              <a:grpSpLocks/>
            </p:cNvGrpSpPr>
            <p:nvPr/>
          </p:nvGrpSpPr>
          <p:grpSpPr bwMode="auto">
            <a:xfrm>
              <a:off x="1066" y="2230"/>
              <a:ext cx="765" cy="850"/>
              <a:chOff x="4014" y="3219"/>
              <a:chExt cx="544" cy="596"/>
            </a:xfrm>
          </p:grpSpPr>
          <p:sp>
            <p:nvSpPr>
              <p:cNvPr id="5163" name="Line 14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" name="Line 15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" name="Line 16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" name="Line 17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58" name="Group 18"/>
            <p:cNvGrpSpPr>
              <a:grpSpLocks/>
            </p:cNvGrpSpPr>
            <p:nvPr/>
          </p:nvGrpSpPr>
          <p:grpSpPr bwMode="auto">
            <a:xfrm>
              <a:off x="1094" y="2372"/>
              <a:ext cx="737" cy="822"/>
              <a:chOff x="3078" y="2242"/>
              <a:chExt cx="546" cy="599"/>
            </a:xfrm>
          </p:grpSpPr>
          <p:sp>
            <p:nvSpPr>
              <p:cNvPr id="5159" name="Line 19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" name="Line 20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" name="Line 21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" name="Line 22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3824288" y="288448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5826125" y="5773738"/>
            <a:ext cx="2601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若初态 </a:t>
            </a:r>
            <a:r>
              <a:rPr lang="en-US" altLang="zh-CN" sz="2400" b="1" i="1">
                <a:latin typeface="宋体" pitchFamily="2" charset="-122"/>
                <a:ea typeface="宋体" pitchFamily="2" charset="-122"/>
              </a:rPr>
              <a:t>Q </a:t>
            </a:r>
            <a:r>
              <a:rPr lang="en-US" altLang="zh-CN" sz="2400" b="1" baseline="30000">
                <a:latin typeface="宋体" pitchFamily="2" charset="-122"/>
                <a:ea typeface="宋体" pitchFamily="2" charset="-122"/>
              </a:rPr>
              <a:t>n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= 0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403850" y="2678113"/>
            <a:ext cx="2690813" cy="2971800"/>
            <a:chOff x="3334" y="1752"/>
            <a:chExt cx="1695" cy="1872"/>
          </a:xfrm>
        </p:grpSpPr>
        <p:grpSp>
          <p:nvGrpSpPr>
            <p:cNvPr id="5137" name="Group 26"/>
            <p:cNvGrpSpPr>
              <a:grpSpLocks/>
            </p:cNvGrpSpPr>
            <p:nvPr/>
          </p:nvGrpSpPr>
          <p:grpSpPr bwMode="auto">
            <a:xfrm>
              <a:off x="3334" y="1752"/>
              <a:ext cx="1673" cy="1872"/>
              <a:chOff x="612" y="2784"/>
              <a:chExt cx="1673" cy="1872"/>
            </a:xfrm>
          </p:grpSpPr>
          <p:sp>
            <p:nvSpPr>
              <p:cNvPr id="5151" name="AutoShape 27"/>
              <p:cNvSpPr>
                <a:spLocks noChangeArrowheads="1"/>
              </p:cNvSpPr>
              <p:nvPr/>
            </p:nvSpPr>
            <p:spPr bwMode="auto">
              <a:xfrm>
                <a:off x="612" y="2784"/>
                <a:ext cx="1673" cy="187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122" name="Object 28"/>
              <p:cNvGraphicFramePr>
                <a:graphicFrameLocks noChangeAspect="1"/>
              </p:cNvGraphicFramePr>
              <p:nvPr/>
            </p:nvGraphicFramePr>
            <p:xfrm>
              <a:off x="681" y="2840"/>
              <a:ext cx="1492" cy="1700"/>
            </p:xfrm>
            <a:graphic>
              <a:graphicData uri="http://schemas.openxmlformats.org/presentationml/2006/ole">
                <p:oleObj spid="_x0000_s5122" name="图片" r:id="rId4" imgW="1676520" imgH="1914480" progId="">
                  <p:embed/>
                </p:oleObj>
              </a:graphicData>
            </a:graphic>
          </p:graphicFrame>
        </p:grpSp>
        <p:grpSp>
          <p:nvGrpSpPr>
            <p:cNvPr id="5138" name="Group 29"/>
            <p:cNvGrpSpPr>
              <a:grpSpLocks/>
            </p:cNvGrpSpPr>
            <p:nvPr/>
          </p:nvGrpSpPr>
          <p:grpSpPr bwMode="auto">
            <a:xfrm>
              <a:off x="3764" y="2312"/>
              <a:ext cx="771" cy="839"/>
              <a:chOff x="3078" y="2242"/>
              <a:chExt cx="546" cy="599"/>
            </a:xfrm>
          </p:grpSpPr>
          <p:sp>
            <p:nvSpPr>
              <p:cNvPr id="5147" name="Line 30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8" name="Line 31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9" name="Line 32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0" name="Line 33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39" name="Oval 34"/>
            <p:cNvSpPr>
              <a:spLocks noChangeArrowheads="1"/>
            </p:cNvSpPr>
            <p:nvPr/>
          </p:nvSpPr>
          <p:spPr bwMode="auto">
            <a:xfrm>
              <a:off x="3667" y="1790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sp>
          <p:nvSpPr>
            <p:cNvPr id="5140" name="Oval 35"/>
            <p:cNvSpPr>
              <a:spLocks noChangeArrowheads="1"/>
            </p:cNvSpPr>
            <p:nvPr/>
          </p:nvSpPr>
          <p:spPr bwMode="auto">
            <a:xfrm>
              <a:off x="3611" y="334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5141" name="Oval 36"/>
            <p:cNvSpPr>
              <a:spLocks noChangeArrowheads="1"/>
            </p:cNvSpPr>
            <p:nvPr/>
          </p:nvSpPr>
          <p:spPr bwMode="auto">
            <a:xfrm>
              <a:off x="4773" y="1875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grpSp>
          <p:nvGrpSpPr>
            <p:cNvPr id="5142" name="Group 37"/>
            <p:cNvGrpSpPr>
              <a:grpSpLocks/>
            </p:cNvGrpSpPr>
            <p:nvPr/>
          </p:nvGrpSpPr>
          <p:grpSpPr bwMode="auto">
            <a:xfrm>
              <a:off x="3787" y="2187"/>
              <a:ext cx="765" cy="850"/>
              <a:chOff x="4014" y="3219"/>
              <a:chExt cx="544" cy="596"/>
            </a:xfrm>
          </p:grpSpPr>
          <p:sp>
            <p:nvSpPr>
              <p:cNvPr id="5143" name="Line 38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4" name="Line 39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5" name="Line 40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6" name="Line 41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8147050" y="286543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8643938" y="492918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sp>
        <p:nvSpPr>
          <p:cNvPr id="5132" name="Rectangle 44"/>
          <p:cNvSpPr>
            <a:spLocks noChangeArrowheads="1"/>
          </p:cNvSpPr>
          <p:nvPr/>
        </p:nvSpPr>
        <p:spPr bwMode="auto">
          <a:xfrm>
            <a:off x="1116013" y="1557338"/>
            <a:ext cx="2624137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R’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=1,</a:t>
            </a:r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S’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=0</a:t>
            </a: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8143875" y="492918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4" name="Oval 36"/>
          <p:cNvSpPr>
            <a:spLocks noChangeArrowheads="1"/>
          </p:cNvSpPr>
          <p:nvPr/>
        </p:nvSpPr>
        <p:spPr bwMode="auto">
          <a:xfrm>
            <a:off x="7715250" y="492918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8643938" y="285750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6" name="Oval 36"/>
          <p:cNvSpPr>
            <a:spLocks noChangeArrowheads="1"/>
          </p:cNvSpPr>
          <p:nvPr/>
        </p:nvSpPr>
        <p:spPr bwMode="auto">
          <a:xfrm>
            <a:off x="3286125" y="521493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  <p:bldP spid="25605" grpId="0" animBg="1"/>
      <p:bldP spid="25623" grpId="0" animBg="1"/>
      <p:bldP spid="25624" grpId="0"/>
      <p:bldP spid="25642" grpId="0" animBg="1"/>
      <p:bldP spid="25643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643438" y="1412875"/>
            <a:ext cx="3960812" cy="11874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无论初态为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，锁存器的次态为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态。 信号消失后新的状态将被记忆下来。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4308475" y="5300663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71550" y="2828925"/>
            <a:ext cx="2825750" cy="3533775"/>
            <a:chOff x="612" y="1752"/>
            <a:chExt cx="1780" cy="2226"/>
          </a:xfrm>
        </p:grpSpPr>
        <p:sp>
          <p:nvSpPr>
            <p:cNvPr id="6176" name="AutoShape 7"/>
            <p:cNvSpPr>
              <a:spLocks noChangeArrowheads="1"/>
            </p:cNvSpPr>
            <p:nvPr/>
          </p:nvSpPr>
          <p:spPr bwMode="auto">
            <a:xfrm>
              <a:off x="612" y="1752"/>
              <a:ext cx="1673" cy="187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47" name="Object 8"/>
            <p:cNvGraphicFramePr>
              <a:graphicFrameLocks noChangeAspect="1"/>
            </p:cNvGraphicFramePr>
            <p:nvPr/>
          </p:nvGraphicFramePr>
          <p:xfrm>
            <a:off x="696" y="1837"/>
            <a:ext cx="1492" cy="1700"/>
          </p:xfrm>
          <a:graphic>
            <a:graphicData uri="http://schemas.openxmlformats.org/presentationml/2006/ole">
              <p:oleObj spid="_x0000_s6147" name="图片" r:id="rId3" imgW="1676520" imgH="1914480" progId="">
                <p:embed/>
              </p:oleObj>
            </a:graphicData>
          </a:graphic>
        </p:graphicFrame>
        <p:sp>
          <p:nvSpPr>
            <p:cNvPr id="6177" name="Oval 9"/>
            <p:cNvSpPr>
              <a:spLocks noChangeArrowheads="1"/>
            </p:cNvSpPr>
            <p:nvPr/>
          </p:nvSpPr>
          <p:spPr bwMode="auto">
            <a:xfrm>
              <a:off x="981" y="1808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6178" name="Oval 10"/>
            <p:cNvSpPr>
              <a:spLocks noChangeArrowheads="1"/>
            </p:cNvSpPr>
            <p:nvPr/>
          </p:nvSpPr>
          <p:spPr bwMode="auto">
            <a:xfrm>
              <a:off x="952" y="333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sp>
          <p:nvSpPr>
            <p:cNvPr id="6179" name="Rectangle 11"/>
            <p:cNvSpPr>
              <a:spLocks noChangeArrowheads="1"/>
            </p:cNvSpPr>
            <p:nvPr/>
          </p:nvSpPr>
          <p:spPr bwMode="auto">
            <a:xfrm>
              <a:off x="803" y="3690"/>
              <a:ext cx="15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latin typeface="宋体" pitchFamily="2" charset="-122"/>
                  <a:ea typeface="宋体" pitchFamily="2" charset="-122"/>
                </a:rPr>
                <a:t>若初态 </a:t>
              </a:r>
              <a:r>
                <a:rPr lang="en-US" altLang="zh-CN" sz="2400" b="1" i="1">
                  <a:latin typeface="宋体" pitchFamily="2" charset="-122"/>
                  <a:ea typeface="宋体" pitchFamily="2" charset="-122"/>
                </a:rPr>
                <a:t>Q </a:t>
              </a:r>
              <a:r>
                <a:rPr lang="en-US" altLang="zh-CN" sz="2400" b="1" baseline="30000">
                  <a:latin typeface="宋体" pitchFamily="2" charset="-122"/>
                  <a:ea typeface="宋体" pitchFamily="2" charset="-122"/>
                </a:rPr>
                <a:t>n </a:t>
              </a:r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= 1</a:t>
              </a:r>
            </a:p>
          </p:txBody>
        </p:sp>
        <p:sp>
          <p:nvSpPr>
            <p:cNvPr id="6180" name="Oval 12"/>
            <p:cNvSpPr>
              <a:spLocks noChangeArrowheads="1"/>
            </p:cNvSpPr>
            <p:nvPr/>
          </p:nvSpPr>
          <p:spPr bwMode="auto">
            <a:xfrm>
              <a:off x="2030" y="1893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grpSp>
          <p:nvGrpSpPr>
            <p:cNvPr id="6181" name="Group 13"/>
            <p:cNvGrpSpPr>
              <a:grpSpLocks/>
            </p:cNvGrpSpPr>
            <p:nvPr/>
          </p:nvGrpSpPr>
          <p:grpSpPr bwMode="auto">
            <a:xfrm>
              <a:off x="1066" y="2205"/>
              <a:ext cx="765" cy="850"/>
              <a:chOff x="4014" y="3219"/>
              <a:chExt cx="544" cy="596"/>
            </a:xfrm>
          </p:grpSpPr>
          <p:sp>
            <p:nvSpPr>
              <p:cNvPr id="6187" name="Line 14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8" name="Line 15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9" name="Line 16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0" name="Line 17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82" name="Group 18"/>
            <p:cNvGrpSpPr>
              <a:grpSpLocks/>
            </p:cNvGrpSpPr>
            <p:nvPr/>
          </p:nvGrpSpPr>
          <p:grpSpPr bwMode="auto">
            <a:xfrm>
              <a:off x="1094" y="2347"/>
              <a:ext cx="737" cy="822"/>
              <a:chOff x="3078" y="2242"/>
              <a:chExt cx="546" cy="599"/>
            </a:xfrm>
          </p:grpSpPr>
          <p:sp>
            <p:nvSpPr>
              <p:cNvPr id="6183" name="Line 19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Line 20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Line 21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Line 22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4257675" y="3071813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292725" y="2828925"/>
            <a:ext cx="3024188" cy="3552825"/>
            <a:chOff x="3334" y="1752"/>
            <a:chExt cx="1905" cy="2238"/>
          </a:xfrm>
        </p:grpSpPr>
        <p:sp>
          <p:nvSpPr>
            <p:cNvPr id="6159" name="Rectangle 25"/>
            <p:cNvSpPr>
              <a:spLocks noChangeArrowheads="1"/>
            </p:cNvSpPr>
            <p:nvPr/>
          </p:nvSpPr>
          <p:spPr bwMode="auto">
            <a:xfrm>
              <a:off x="3600" y="3702"/>
              <a:ext cx="16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latin typeface="宋体" pitchFamily="2" charset="-122"/>
                  <a:ea typeface="宋体" pitchFamily="2" charset="-122"/>
                </a:rPr>
                <a:t>若初态 </a:t>
              </a:r>
              <a:r>
                <a:rPr lang="en-US" altLang="zh-CN" sz="2400" b="1" i="1">
                  <a:latin typeface="宋体" pitchFamily="2" charset="-122"/>
                  <a:ea typeface="宋体" pitchFamily="2" charset="-122"/>
                </a:rPr>
                <a:t>Q </a:t>
              </a:r>
              <a:r>
                <a:rPr lang="en-US" altLang="zh-CN" sz="2400" b="1" baseline="30000">
                  <a:latin typeface="宋体" pitchFamily="2" charset="-122"/>
                  <a:ea typeface="宋体" pitchFamily="2" charset="-122"/>
                </a:rPr>
                <a:t>n </a:t>
              </a:r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= 0</a:t>
              </a:r>
            </a:p>
          </p:txBody>
        </p:sp>
        <p:grpSp>
          <p:nvGrpSpPr>
            <p:cNvPr id="6160" name="Group 26"/>
            <p:cNvGrpSpPr>
              <a:grpSpLocks/>
            </p:cNvGrpSpPr>
            <p:nvPr/>
          </p:nvGrpSpPr>
          <p:grpSpPr bwMode="auto">
            <a:xfrm>
              <a:off x="3334" y="1752"/>
              <a:ext cx="1673" cy="1872"/>
              <a:chOff x="612" y="2784"/>
              <a:chExt cx="1673" cy="1872"/>
            </a:xfrm>
          </p:grpSpPr>
          <p:sp>
            <p:nvSpPr>
              <p:cNvPr id="6175" name="AutoShape 27"/>
              <p:cNvSpPr>
                <a:spLocks noChangeArrowheads="1"/>
              </p:cNvSpPr>
              <p:nvPr/>
            </p:nvSpPr>
            <p:spPr bwMode="auto">
              <a:xfrm>
                <a:off x="612" y="2784"/>
                <a:ext cx="1673" cy="187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146" name="Object 28"/>
              <p:cNvGraphicFramePr>
                <a:graphicFrameLocks noChangeAspect="1"/>
              </p:cNvGraphicFramePr>
              <p:nvPr/>
            </p:nvGraphicFramePr>
            <p:xfrm>
              <a:off x="681" y="2840"/>
              <a:ext cx="1492" cy="1700"/>
            </p:xfrm>
            <a:graphic>
              <a:graphicData uri="http://schemas.openxmlformats.org/presentationml/2006/ole">
                <p:oleObj spid="_x0000_s6146" name="图片" r:id="rId4" imgW="1676520" imgH="1914480" progId="">
                  <p:embed/>
                </p:oleObj>
              </a:graphicData>
            </a:graphic>
          </p:graphicFrame>
        </p:grpSp>
        <p:grpSp>
          <p:nvGrpSpPr>
            <p:cNvPr id="6161" name="Group 29"/>
            <p:cNvGrpSpPr>
              <a:grpSpLocks/>
            </p:cNvGrpSpPr>
            <p:nvPr/>
          </p:nvGrpSpPr>
          <p:grpSpPr bwMode="auto">
            <a:xfrm>
              <a:off x="3764" y="2312"/>
              <a:ext cx="771" cy="839"/>
              <a:chOff x="3078" y="2242"/>
              <a:chExt cx="546" cy="599"/>
            </a:xfrm>
          </p:grpSpPr>
          <p:sp>
            <p:nvSpPr>
              <p:cNvPr id="6171" name="Line 30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Line 31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Line 32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Line 33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3333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62" name="Oval 34"/>
            <p:cNvSpPr>
              <a:spLocks noChangeArrowheads="1"/>
            </p:cNvSpPr>
            <p:nvPr/>
          </p:nvSpPr>
          <p:spPr bwMode="auto">
            <a:xfrm>
              <a:off x="3667" y="1790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  <p:sp>
          <p:nvSpPr>
            <p:cNvPr id="6163" name="Oval 35"/>
            <p:cNvSpPr>
              <a:spLocks noChangeArrowheads="1"/>
            </p:cNvSpPr>
            <p:nvPr/>
          </p:nvSpPr>
          <p:spPr bwMode="auto">
            <a:xfrm>
              <a:off x="3611" y="334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sp>
          <p:nvSpPr>
            <p:cNvPr id="6164" name="Oval 36"/>
            <p:cNvSpPr>
              <a:spLocks noChangeArrowheads="1"/>
            </p:cNvSpPr>
            <p:nvPr/>
          </p:nvSpPr>
          <p:spPr bwMode="auto">
            <a:xfrm>
              <a:off x="4773" y="1875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0</a:t>
              </a:r>
            </a:p>
          </p:txBody>
        </p:sp>
        <p:grpSp>
          <p:nvGrpSpPr>
            <p:cNvPr id="6165" name="Group 37"/>
            <p:cNvGrpSpPr>
              <a:grpSpLocks/>
            </p:cNvGrpSpPr>
            <p:nvPr/>
          </p:nvGrpSpPr>
          <p:grpSpPr bwMode="auto">
            <a:xfrm>
              <a:off x="3787" y="2187"/>
              <a:ext cx="765" cy="850"/>
              <a:chOff x="4014" y="3219"/>
              <a:chExt cx="544" cy="596"/>
            </a:xfrm>
          </p:grpSpPr>
          <p:sp>
            <p:nvSpPr>
              <p:cNvPr id="6167" name="Line 38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8" name="Line 39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Line 40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Line 41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66" name="Oval 42"/>
            <p:cNvSpPr>
              <a:spLocks noChangeArrowheads="1"/>
            </p:cNvSpPr>
            <p:nvPr/>
          </p:nvSpPr>
          <p:spPr bwMode="auto">
            <a:xfrm>
              <a:off x="4802" y="3167"/>
              <a:ext cx="256" cy="261"/>
            </a:xfrm>
            <a:prstGeom prst="ellipse">
              <a:avLst/>
            </a:prstGeom>
            <a:solidFill>
              <a:srgbClr val="3366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26667" name="Oval 43"/>
          <p:cNvSpPr>
            <a:spLocks noChangeArrowheads="1"/>
          </p:cNvSpPr>
          <p:nvPr/>
        </p:nvSpPr>
        <p:spPr bwMode="auto">
          <a:xfrm>
            <a:off x="8115300" y="301625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  <p:sp>
        <p:nvSpPr>
          <p:cNvPr id="26668" name="Oval 44"/>
          <p:cNvSpPr>
            <a:spLocks noChangeArrowheads="1"/>
          </p:cNvSpPr>
          <p:nvPr/>
        </p:nvSpPr>
        <p:spPr bwMode="auto">
          <a:xfrm>
            <a:off x="8166100" y="508158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6155" name="Rectangle 45"/>
          <p:cNvSpPr>
            <a:spLocks noChangeArrowheads="1"/>
          </p:cNvSpPr>
          <p:nvPr/>
        </p:nvSpPr>
        <p:spPr bwMode="auto">
          <a:xfrm>
            <a:off x="1042988" y="1773238"/>
            <a:ext cx="2663825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R’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=0, </a:t>
            </a:r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S’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=1</a:t>
            </a:r>
          </a:p>
        </p:txBody>
      </p:sp>
      <p:sp>
        <p:nvSpPr>
          <p:cNvPr id="47" name="Oval 42"/>
          <p:cNvSpPr>
            <a:spLocks noChangeArrowheads="1"/>
          </p:cNvSpPr>
          <p:nvPr/>
        </p:nvSpPr>
        <p:spPr bwMode="auto">
          <a:xfrm>
            <a:off x="3714750" y="308610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8" name="Oval 42"/>
          <p:cNvSpPr>
            <a:spLocks noChangeArrowheads="1"/>
          </p:cNvSpPr>
          <p:nvPr/>
        </p:nvSpPr>
        <p:spPr bwMode="auto">
          <a:xfrm>
            <a:off x="3736975" y="5300663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1</a:t>
            </a:r>
          </a:p>
        </p:txBody>
      </p:sp>
      <p:sp>
        <p:nvSpPr>
          <p:cNvPr id="49" name="Oval 36"/>
          <p:cNvSpPr>
            <a:spLocks noChangeArrowheads="1"/>
          </p:cNvSpPr>
          <p:nvPr/>
        </p:nvSpPr>
        <p:spPr bwMode="auto">
          <a:xfrm>
            <a:off x="3214688" y="53006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宋体" pitchFamily="2" charset="-122"/>
                <a:ea typeface="宋体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 animBg="1"/>
      <p:bldP spid="26647" grpId="0" animBg="1"/>
      <p:bldP spid="26667" grpId="0" animBg="1"/>
      <p:bldP spid="26668" grpId="0" animBg="1"/>
      <p:bldP spid="47" grpId="0" animBg="1"/>
      <p:bldP spid="48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00563" y="1898650"/>
            <a:ext cx="3327400" cy="3552825"/>
            <a:chOff x="2835" y="1457"/>
            <a:chExt cx="2096" cy="2238"/>
          </a:xfrm>
        </p:grpSpPr>
        <p:sp>
          <p:nvSpPr>
            <p:cNvPr id="7209" name="Rectangle 5"/>
            <p:cNvSpPr>
              <a:spLocks noChangeArrowheads="1"/>
            </p:cNvSpPr>
            <p:nvPr/>
          </p:nvSpPr>
          <p:spPr bwMode="auto">
            <a:xfrm>
              <a:off x="3039" y="3407"/>
              <a:ext cx="18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latin typeface="宋体" pitchFamily="2" charset="-122"/>
                  <a:ea typeface="宋体" pitchFamily="2" charset="-122"/>
                </a:rPr>
                <a:t>若初态 </a:t>
              </a:r>
              <a:r>
                <a:rPr lang="en-US" altLang="zh-CN" sz="2400" b="1" i="1">
                  <a:latin typeface="宋体" pitchFamily="2" charset="-122"/>
                  <a:ea typeface="宋体" pitchFamily="2" charset="-122"/>
                </a:rPr>
                <a:t>Q </a:t>
              </a:r>
              <a:r>
                <a:rPr lang="en-US" altLang="zh-CN" sz="2400" b="1" baseline="30000">
                  <a:latin typeface="宋体" pitchFamily="2" charset="-122"/>
                  <a:ea typeface="宋体" pitchFamily="2" charset="-122"/>
                </a:rPr>
                <a:t>n </a:t>
              </a:r>
              <a:r>
                <a:rPr lang="en-US" altLang="zh-CN" sz="2400" b="1">
                  <a:latin typeface="宋体" pitchFamily="2" charset="-122"/>
                  <a:ea typeface="宋体" pitchFamily="2" charset="-122"/>
                </a:rPr>
                <a:t>= 0</a:t>
              </a:r>
            </a:p>
          </p:txBody>
        </p:sp>
        <p:grpSp>
          <p:nvGrpSpPr>
            <p:cNvPr id="7210" name="Group 6"/>
            <p:cNvGrpSpPr>
              <a:grpSpLocks/>
            </p:cNvGrpSpPr>
            <p:nvPr/>
          </p:nvGrpSpPr>
          <p:grpSpPr bwMode="auto">
            <a:xfrm>
              <a:off x="3238" y="1965"/>
              <a:ext cx="844" cy="924"/>
              <a:chOff x="3078" y="2242"/>
              <a:chExt cx="546" cy="599"/>
            </a:xfrm>
          </p:grpSpPr>
          <p:sp>
            <p:nvSpPr>
              <p:cNvPr id="7221" name="Line 7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2" name="Line 8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3" name="Line 9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4" name="Line 10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1" name="Oval 11"/>
            <p:cNvSpPr>
              <a:spLocks noChangeArrowheads="1"/>
            </p:cNvSpPr>
            <p:nvPr/>
          </p:nvSpPr>
          <p:spPr bwMode="auto">
            <a:xfrm>
              <a:off x="4173" y="1565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0</a:t>
              </a:r>
            </a:p>
          </p:txBody>
        </p:sp>
        <p:grpSp>
          <p:nvGrpSpPr>
            <p:cNvPr id="7212" name="Group 12"/>
            <p:cNvGrpSpPr>
              <a:grpSpLocks/>
            </p:cNvGrpSpPr>
            <p:nvPr/>
          </p:nvGrpSpPr>
          <p:grpSpPr bwMode="auto">
            <a:xfrm>
              <a:off x="3238" y="1845"/>
              <a:ext cx="844" cy="955"/>
              <a:chOff x="4014" y="3219"/>
              <a:chExt cx="544" cy="596"/>
            </a:xfrm>
          </p:grpSpPr>
          <p:sp>
            <p:nvSpPr>
              <p:cNvPr id="7217" name="Line 13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8" name="Line 14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9" name="Line 15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0" name="Line 16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3" name="Oval 17"/>
            <p:cNvSpPr>
              <a:spLocks noChangeArrowheads="1"/>
            </p:cNvSpPr>
            <p:nvPr/>
          </p:nvSpPr>
          <p:spPr bwMode="auto">
            <a:xfrm>
              <a:off x="4495" y="2907"/>
              <a:ext cx="256" cy="261"/>
            </a:xfrm>
            <a:prstGeom prst="ellipse">
              <a:avLst/>
            </a:prstGeom>
            <a:solidFill>
              <a:srgbClr val="FF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1</a:t>
              </a:r>
            </a:p>
          </p:txBody>
        </p:sp>
        <p:sp>
          <p:nvSpPr>
            <p:cNvPr id="7214" name="Oval 18"/>
            <p:cNvSpPr>
              <a:spLocks noChangeArrowheads="1"/>
            </p:cNvSpPr>
            <p:nvPr/>
          </p:nvSpPr>
          <p:spPr bwMode="auto">
            <a:xfrm>
              <a:off x="4495" y="1542"/>
              <a:ext cx="256" cy="261"/>
            </a:xfrm>
            <a:prstGeom prst="ellipse">
              <a:avLst/>
            </a:prstGeom>
            <a:solidFill>
              <a:srgbClr val="FF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1</a:t>
              </a:r>
            </a:p>
          </p:txBody>
        </p:sp>
        <p:sp>
          <p:nvSpPr>
            <p:cNvPr id="7215" name="Oval 19"/>
            <p:cNvSpPr>
              <a:spLocks noChangeArrowheads="1"/>
            </p:cNvSpPr>
            <p:nvPr/>
          </p:nvSpPr>
          <p:spPr bwMode="auto">
            <a:xfrm>
              <a:off x="3152" y="1480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0</a:t>
              </a:r>
            </a:p>
          </p:txBody>
        </p:sp>
        <p:sp>
          <p:nvSpPr>
            <p:cNvPr id="7216" name="Oval 20"/>
            <p:cNvSpPr>
              <a:spLocks noChangeArrowheads="1"/>
            </p:cNvSpPr>
            <p:nvPr/>
          </p:nvSpPr>
          <p:spPr bwMode="auto">
            <a:xfrm>
              <a:off x="3096" y="3039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0</a:t>
              </a:r>
            </a:p>
          </p:txBody>
        </p:sp>
        <p:graphicFrame>
          <p:nvGraphicFramePr>
            <p:cNvPr id="7175" name="Object 21"/>
            <p:cNvGraphicFramePr>
              <a:graphicFrameLocks noChangeAspect="1"/>
            </p:cNvGraphicFramePr>
            <p:nvPr/>
          </p:nvGraphicFramePr>
          <p:xfrm>
            <a:off x="2835" y="1457"/>
            <a:ext cx="1608" cy="1633"/>
          </p:xfrm>
          <a:graphic>
            <a:graphicData uri="http://schemas.openxmlformats.org/presentationml/2006/ole">
              <p:oleObj spid="_x0000_s7175" name="图片" r:id="rId3" imgW="1666800" imgH="1695600" progId="">
                <p:embed/>
              </p:oleObj>
            </a:graphicData>
          </a:graphic>
        </p:graphicFrame>
      </p:grpSp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795338" y="2065338"/>
          <a:ext cx="2552700" cy="2592387"/>
        </p:xfrm>
        <a:graphic>
          <a:graphicData uri="http://schemas.openxmlformats.org/presentationml/2006/ole">
            <p:oleObj spid="_x0000_s7170" name="图片" r:id="rId4" imgW="1666800" imgH="1695600" progId="">
              <p:embed/>
            </p:oleObj>
          </a:graphicData>
        </a:graphic>
      </p:graphicFrame>
      <p:sp>
        <p:nvSpPr>
          <p:cNvPr id="7177" name="Rectangle 23"/>
          <p:cNvSpPr>
            <a:spLocks noChangeArrowheads="1"/>
          </p:cNvSpPr>
          <p:nvPr/>
        </p:nvSpPr>
        <p:spPr bwMode="auto">
          <a:xfrm>
            <a:off x="755650" y="1268413"/>
            <a:ext cx="2376488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R’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=0, </a:t>
            </a:r>
            <a:r>
              <a:rPr lang="en-US" altLang="zh-CN" sz="2800" b="1" i="1">
                <a:latin typeface="宋体" pitchFamily="2" charset="-122"/>
                <a:ea typeface="宋体" pitchFamily="2" charset="-122"/>
              </a:rPr>
              <a:t>S’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=0</a:t>
            </a: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4716463" y="1268413"/>
            <a:ext cx="2290762" cy="5191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宋体" pitchFamily="2" charset="-122"/>
                <a:ea typeface="宋体" pitchFamily="2" charset="-122"/>
              </a:rPr>
              <a:t>状态不确定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223963" y="2033588"/>
            <a:ext cx="452437" cy="2844800"/>
            <a:chOff x="771" y="1281"/>
            <a:chExt cx="285" cy="1792"/>
          </a:xfrm>
        </p:grpSpPr>
        <p:sp>
          <p:nvSpPr>
            <p:cNvPr id="7207" name="Oval 26"/>
            <p:cNvSpPr>
              <a:spLocks noChangeArrowheads="1"/>
            </p:cNvSpPr>
            <p:nvPr/>
          </p:nvSpPr>
          <p:spPr bwMode="auto">
            <a:xfrm>
              <a:off x="800" y="1281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0</a:t>
              </a:r>
            </a:p>
          </p:txBody>
        </p:sp>
        <p:sp>
          <p:nvSpPr>
            <p:cNvPr id="7208" name="Oval 27"/>
            <p:cNvSpPr>
              <a:spLocks noChangeArrowheads="1"/>
            </p:cNvSpPr>
            <p:nvPr/>
          </p:nvSpPr>
          <p:spPr bwMode="auto">
            <a:xfrm>
              <a:off x="771" y="2812"/>
              <a:ext cx="256" cy="261"/>
            </a:xfrm>
            <a:prstGeom prst="ellipse">
              <a:avLst/>
            </a:prstGeom>
            <a:solidFill>
              <a:srgbClr val="0099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黑体" pitchFamily="2" charset="-122"/>
                </a:rPr>
                <a:t>0</a:t>
              </a:r>
            </a:p>
          </p:txBody>
        </p:sp>
      </p:grp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1331913" y="4976813"/>
            <a:ext cx="252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若初态 </a:t>
            </a:r>
            <a:r>
              <a:rPr lang="en-US" altLang="zh-CN" sz="2400" b="1" i="1">
                <a:latin typeface="宋体" pitchFamily="2" charset="-122"/>
                <a:ea typeface="宋体" pitchFamily="2" charset="-122"/>
              </a:rPr>
              <a:t>Q </a:t>
            </a:r>
            <a:r>
              <a:rPr lang="en-US" altLang="zh-CN" sz="2400" b="1" baseline="30000">
                <a:latin typeface="宋体" pitchFamily="2" charset="-122"/>
                <a:ea typeface="宋体" pitchFamily="2" charset="-122"/>
              </a:rPr>
              <a:t>n </a:t>
            </a:r>
            <a:r>
              <a:rPr lang="en-US" altLang="zh-CN" sz="2400" b="1">
                <a:latin typeface="宋体" pitchFamily="2" charset="-122"/>
                <a:ea typeface="宋体" pitchFamily="2" charset="-122"/>
              </a:rPr>
              <a:t>= 1</a:t>
            </a:r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2935288" y="216852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黑体" pitchFamily="2" charset="-122"/>
              </a:rPr>
              <a:t>1</a:t>
            </a:r>
          </a:p>
        </p:txBody>
      </p:sp>
      <p:sp>
        <p:nvSpPr>
          <p:cNvPr id="27678" name="Oval 30"/>
          <p:cNvSpPr>
            <a:spLocks noChangeArrowheads="1"/>
          </p:cNvSpPr>
          <p:nvPr/>
        </p:nvSpPr>
        <p:spPr bwMode="auto">
          <a:xfrm>
            <a:off x="3440113" y="3962400"/>
            <a:ext cx="406400" cy="414338"/>
          </a:xfrm>
          <a:prstGeom prst="ellipse">
            <a:avLst/>
          </a:prstGeom>
          <a:solidFill>
            <a:srgbClr val="FF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黑体" pitchFamily="2" charset="-122"/>
              </a:rPr>
              <a:t>1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1404938" y="2663825"/>
            <a:ext cx="1403350" cy="1633538"/>
            <a:chOff x="885" y="1678"/>
            <a:chExt cx="884" cy="1029"/>
          </a:xfrm>
        </p:grpSpPr>
        <p:grpSp>
          <p:nvGrpSpPr>
            <p:cNvPr id="7197" name="Group 32"/>
            <p:cNvGrpSpPr>
              <a:grpSpLocks/>
            </p:cNvGrpSpPr>
            <p:nvPr/>
          </p:nvGrpSpPr>
          <p:grpSpPr bwMode="auto">
            <a:xfrm>
              <a:off x="885" y="1678"/>
              <a:ext cx="881" cy="922"/>
              <a:chOff x="4014" y="3219"/>
              <a:chExt cx="544" cy="596"/>
            </a:xfrm>
          </p:grpSpPr>
          <p:sp>
            <p:nvSpPr>
              <p:cNvPr id="7203" name="Line 33"/>
              <p:cNvSpPr>
                <a:spLocks noChangeShapeType="1"/>
              </p:cNvSpPr>
              <p:nvPr/>
            </p:nvSpPr>
            <p:spPr bwMode="auto">
              <a:xfrm flipH="1">
                <a:off x="4014" y="3379"/>
                <a:ext cx="544" cy="314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4" name="Line 34"/>
              <p:cNvSpPr>
                <a:spLocks noChangeShapeType="1"/>
              </p:cNvSpPr>
              <p:nvPr/>
            </p:nvSpPr>
            <p:spPr bwMode="auto">
              <a:xfrm flipH="1" flipV="1">
                <a:off x="4558" y="3219"/>
                <a:ext cx="0" cy="162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" name="Line 35"/>
              <p:cNvSpPr>
                <a:spLocks noChangeShapeType="1"/>
              </p:cNvSpPr>
              <p:nvPr/>
            </p:nvSpPr>
            <p:spPr bwMode="auto">
              <a:xfrm>
                <a:off x="4015" y="3815"/>
                <a:ext cx="157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" name="Line 36"/>
              <p:cNvSpPr>
                <a:spLocks noChangeShapeType="1"/>
              </p:cNvSpPr>
              <p:nvPr/>
            </p:nvSpPr>
            <p:spPr bwMode="auto">
              <a:xfrm flipV="1">
                <a:off x="4014" y="3691"/>
                <a:ext cx="1" cy="12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8" name="Group 37"/>
            <p:cNvGrpSpPr>
              <a:grpSpLocks/>
            </p:cNvGrpSpPr>
            <p:nvPr/>
          </p:nvGrpSpPr>
          <p:grpSpPr bwMode="auto">
            <a:xfrm>
              <a:off x="920" y="1815"/>
              <a:ext cx="849" cy="892"/>
              <a:chOff x="3078" y="2242"/>
              <a:chExt cx="546" cy="599"/>
            </a:xfrm>
          </p:grpSpPr>
          <p:sp>
            <p:nvSpPr>
              <p:cNvPr id="7199" name="Line 38"/>
              <p:cNvSpPr>
                <a:spLocks noChangeShapeType="1"/>
              </p:cNvSpPr>
              <p:nvPr/>
            </p:nvSpPr>
            <p:spPr bwMode="auto">
              <a:xfrm flipV="1">
                <a:off x="3078" y="2243"/>
                <a:ext cx="1" cy="118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0" name="Line 39"/>
              <p:cNvSpPr>
                <a:spLocks noChangeShapeType="1"/>
              </p:cNvSpPr>
              <p:nvPr/>
            </p:nvSpPr>
            <p:spPr bwMode="auto">
              <a:xfrm flipH="1" flipV="1">
                <a:off x="3078" y="2358"/>
                <a:ext cx="546" cy="316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1" name="Line 40"/>
              <p:cNvSpPr>
                <a:spLocks noChangeShapeType="1"/>
              </p:cNvSpPr>
              <p:nvPr/>
            </p:nvSpPr>
            <p:spPr bwMode="auto">
              <a:xfrm>
                <a:off x="3079" y="2242"/>
                <a:ext cx="152" cy="0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2" name="Line 41"/>
              <p:cNvSpPr>
                <a:spLocks noChangeShapeType="1"/>
              </p:cNvSpPr>
              <p:nvPr/>
            </p:nvSpPr>
            <p:spPr bwMode="auto">
              <a:xfrm flipV="1">
                <a:off x="3624" y="2672"/>
                <a:ext cx="0" cy="169"/>
              </a:xfrm>
              <a:prstGeom prst="line">
                <a:avLst/>
              </a:prstGeom>
              <a:noFill/>
              <a:ln w="5715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7690" name="Oval 42"/>
          <p:cNvSpPr>
            <a:spLocks noChangeArrowheads="1"/>
          </p:cNvSpPr>
          <p:nvPr/>
        </p:nvSpPr>
        <p:spPr bwMode="auto">
          <a:xfrm>
            <a:off x="3402013" y="2179638"/>
            <a:ext cx="406400" cy="414337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黑体" pitchFamily="2" charset="-122"/>
              </a:rPr>
              <a:t>1</a:t>
            </a:r>
          </a:p>
        </p:txBody>
      </p:sp>
      <p:sp>
        <p:nvSpPr>
          <p:cNvPr id="27691" name="Oval 43"/>
          <p:cNvSpPr>
            <a:spLocks noChangeArrowheads="1"/>
          </p:cNvSpPr>
          <p:nvPr/>
        </p:nvSpPr>
        <p:spPr bwMode="auto">
          <a:xfrm>
            <a:off x="3440113" y="1628775"/>
            <a:ext cx="406400" cy="3275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92" name="Oval 44"/>
          <p:cNvSpPr>
            <a:spLocks noChangeArrowheads="1"/>
          </p:cNvSpPr>
          <p:nvPr/>
        </p:nvSpPr>
        <p:spPr bwMode="auto">
          <a:xfrm>
            <a:off x="7137400" y="1628775"/>
            <a:ext cx="406400" cy="3275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795338" y="5667375"/>
            <a:ext cx="7815262" cy="1146175"/>
            <a:chOff x="501" y="3401"/>
            <a:chExt cx="4923" cy="722"/>
          </a:xfrm>
        </p:grpSpPr>
        <p:grpSp>
          <p:nvGrpSpPr>
            <p:cNvPr id="7190" name="Group 46"/>
            <p:cNvGrpSpPr>
              <a:grpSpLocks/>
            </p:cNvGrpSpPr>
            <p:nvPr/>
          </p:nvGrpSpPr>
          <p:grpSpPr bwMode="auto">
            <a:xfrm>
              <a:off x="501" y="3401"/>
              <a:ext cx="4923" cy="318"/>
              <a:chOff x="501" y="3723"/>
              <a:chExt cx="4923" cy="318"/>
            </a:xfrm>
          </p:grpSpPr>
          <p:sp>
            <p:nvSpPr>
              <p:cNvPr id="7194" name="Rectangle 47"/>
              <p:cNvSpPr>
                <a:spLocks noChangeArrowheads="1"/>
              </p:cNvSpPr>
              <p:nvPr/>
            </p:nvSpPr>
            <p:spPr bwMode="auto">
              <a:xfrm>
                <a:off x="501" y="3735"/>
                <a:ext cx="492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无论初态</a:t>
                </a:r>
                <a:r>
                  <a:rPr lang="en-US" altLang="zh-CN" sz="2400" b="1" i="1">
                    <a:latin typeface="宋体" pitchFamily="2" charset="-122"/>
                    <a:ea typeface="宋体" pitchFamily="2" charset="-122"/>
                  </a:rPr>
                  <a:t>Q </a:t>
                </a:r>
                <a:r>
                  <a:rPr lang="en-US" altLang="zh-CN" sz="2400" b="1" baseline="30000">
                    <a:latin typeface="宋体" pitchFamily="2" charset="-122"/>
                    <a:ea typeface="宋体" pitchFamily="2" charset="-122"/>
                  </a:rPr>
                  <a:t>n</a:t>
                </a:r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为</a:t>
                </a:r>
                <a:r>
                  <a:rPr lang="en-US" altLang="zh-CN" sz="2400" b="1">
                    <a:latin typeface="宋体" pitchFamily="2" charset="-122"/>
                    <a:ea typeface="宋体" pitchFamily="2" charset="-122"/>
                  </a:rPr>
                  <a:t>0</a:t>
                </a:r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或</a:t>
                </a:r>
                <a:r>
                  <a:rPr lang="en-US" altLang="zh-CN" sz="2400" b="1"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zh-CN" altLang="en-US" sz="2400"/>
                  <a:t>锁存</a:t>
                </a:r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器的次态   、  都为</a:t>
                </a:r>
                <a:r>
                  <a:rPr lang="en-US" altLang="zh-CN" sz="2400" b="1">
                    <a:latin typeface="宋体" pitchFamily="2" charset="-122"/>
                    <a:ea typeface="宋体" pitchFamily="2" charset="-122"/>
                  </a:rPr>
                  <a:t>1  </a:t>
                </a:r>
                <a:r>
                  <a:rPr lang="zh-CN" altLang="en-US" sz="2400" b="1">
                    <a:latin typeface="宋体" pitchFamily="2" charset="-122"/>
                    <a:ea typeface="宋体" pitchFamily="2" charset="-122"/>
                  </a:rPr>
                  <a:t>。</a:t>
                </a:r>
              </a:p>
            </p:txBody>
          </p:sp>
          <p:graphicFrame>
            <p:nvGraphicFramePr>
              <p:cNvPr id="7173" name="Object 48"/>
              <p:cNvGraphicFramePr>
                <a:graphicFrameLocks noChangeAspect="1"/>
              </p:cNvGraphicFramePr>
              <p:nvPr/>
            </p:nvGraphicFramePr>
            <p:xfrm>
              <a:off x="3532" y="3723"/>
              <a:ext cx="254" cy="295"/>
            </p:xfrm>
            <a:graphic>
              <a:graphicData uri="http://schemas.openxmlformats.org/presentationml/2006/ole">
                <p:oleObj spid="_x0000_s7173" name="Equation" r:id="rId5" imgW="203112" imgH="228501" progId="Equations">
                  <p:embed/>
                </p:oleObj>
              </a:graphicData>
            </a:graphic>
          </p:graphicFrame>
          <p:grpSp>
            <p:nvGrpSpPr>
              <p:cNvPr id="7195" name="Group 49"/>
              <p:cNvGrpSpPr>
                <a:grpSpLocks/>
              </p:cNvGrpSpPr>
              <p:nvPr/>
            </p:nvGrpSpPr>
            <p:grpSpPr bwMode="auto">
              <a:xfrm>
                <a:off x="3985" y="3723"/>
                <a:ext cx="250" cy="318"/>
                <a:chOff x="4921" y="1094"/>
                <a:chExt cx="318" cy="369"/>
              </a:xfrm>
            </p:grpSpPr>
            <p:graphicFrame>
              <p:nvGraphicFramePr>
                <p:cNvPr id="7174" name="Object 50"/>
                <p:cNvGraphicFramePr>
                  <a:graphicFrameLocks noChangeAspect="1"/>
                </p:cNvGraphicFramePr>
                <p:nvPr/>
              </p:nvGraphicFramePr>
              <p:xfrm>
                <a:off x="4921" y="1094"/>
                <a:ext cx="318" cy="369"/>
              </p:xfrm>
              <a:graphic>
                <a:graphicData uri="http://schemas.openxmlformats.org/presentationml/2006/ole">
                  <p:oleObj spid="_x0000_s7174" name="Equation" r:id="rId6" imgW="203112" imgH="228501" progId="Equations">
                    <p:embed/>
                  </p:oleObj>
                </a:graphicData>
              </a:graphic>
            </p:graphicFrame>
            <p:sp>
              <p:nvSpPr>
                <p:cNvPr id="7196" name="Line 51"/>
                <p:cNvSpPr>
                  <a:spLocks noChangeShapeType="1"/>
                </p:cNvSpPr>
                <p:nvPr/>
              </p:nvSpPr>
              <p:spPr bwMode="auto">
                <a:xfrm>
                  <a:off x="4967" y="1139"/>
                  <a:ext cx="18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7171" name="Object 52"/>
            <p:cNvGraphicFramePr>
              <a:graphicFrameLocks noChangeAspect="1"/>
            </p:cNvGraphicFramePr>
            <p:nvPr/>
          </p:nvGraphicFramePr>
          <p:xfrm>
            <a:off x="2058" y="3663"/>
            <a:ext cx="396" cy="460"/>
          </p:xfrm>
          <a:graphic>
            <a:graphicData uri="http://schemas.openxmlformats.org/presentationml/2006/ole">
              <p:oleObj spid="_x0000_s7171" name="Equation" r:id="rId7" imgW="203112" imgH="228501" progId="Equations">
                <p:embed/>
              </p:oleObj>
            </a:graphicData>
          </a:graphic>
        </p:graphicFrame>
        <p:grpSp>
          <p:nvGrpSpPr>
            <p:cNvPr id="7191" name="Group 53"/>
            <p:cNvGrpSpPr>
              <a:grpSpLocks/>
            </p:cNvGrpSpPr>
            <p:nvPr/>
          </p:nvGrpSpPr>
          <p:grpSpPr bwMode="auto">
            <a:xfrm>
              <a:off x="2653" y="3741"/>
              <a:ext cx="498" cy="382"/>
              <a:chOff x="4921" y="1094"/>
              <a:chExt cx="318" cy="369"/>
            </a:xfrm>
          </p:grpSpPr>
          <p:graphicFrame>
            <p:nvGraphicFramePr>
              <p:cNvPr id="7172" name="Object 54"/>
              <p:cNvGraphicFramePr>
                <a:graphicFrameLocks noChangeAspect="1"/>
              </p:cNvGraphicFramePr>
              <p:nvPr/>
            </p:nvGraphicFramePr>
            <p:xfrm>
              <a:off x="4921" y="1094"/>
              <a:ext cx="318" cy="369"/>
            </p:xfrm>
            <a:graphic>
              <a:graphicData uri="http://schemas.openxmlformats.org/presentationml/2006/ole">
                <p:oleObj spid="_x0000_s7172" name="Equation" r:id="rId8" imgW="203112" imgH="228501" progId="Equations">
                  <p:embed/>
                </p:oleObj>
              </a:graphicData>
            </a:graphic>
          </p:graphicFrame>
          <p:sp>
            <p:nvSpPr>
              <p:cNvPr id="7193" name="Line 55"/>
              <p:cNvSpPr>
                <a:spLocks noChangeShapeType="1"/>
              </p:cNvSpPr>
              <p:nvPr/>
            </p:nvSpPr>
            <p:spPr bwMode="auto">
              <a:xfrm>
                <a:off x="4967" y="1139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92" name="Rectangle 56"/>
            <p:cNvSpPr>
              <a:spLocks noChangeArrowheads="1"/>
            </p:cNvSpPr>
            <p:nvPr/>
          </p:nvSpPr>
          <p:spPr bwMode="auto">
            <a:xfrm>
              <a:off x="2370" y="380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b="1">
                  <a:latin typeface="Times New Roman" charset="0"/>
                  <a:ea typeface="宋体" pitchFamily="2" charset="-122"/>
                </a:rPr>
                <a:t>≠</a:t>
              </a:r>
            </a:p>
          </p:txBody>
        </p:sp>
      </p:grp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928938" y="45005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黑体" pitchFamily="2" charset="-122"/>
              </a:rPr>
              <a:t>0</a:t>
            </a:r>
          </a:p>
        </p:txBody>
      </p:sp>
      <p:sp>
        <p:nvSpPr>
          <p:cNvPr id="7189" name="Oval 20"/>
          <p:cNvSpPr>
            <a:spLocks noChangeArrowheads="1"/>
          </p:cNvSpPr>
          <p:nvPr/>
        </p:nvSpPr>
        <p:spPr bwMode="auto">
          <a:xfrm>
            <a:off x="6715125" y="442912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>
                <a:latin typeface="黑体" pitchFamily="2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2" grpId="0" animBg="1"/>
      <p:bldP spid="27676" grpId="0"/>
      <p:bldP spid="27677" grpId="0" animBg="1"/>
      <p:bldP spid="27678" grpId="0" animBg="1"/>
      <p:bldP spid="27690" grpId="0" animBg="1"/>
      <p:bldP spid="27691" grpId="0" animBg="1"/>
      <p:bldP spid="276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989138"/>
            <a:ext cx="6257925" cy="3328987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时序电路模型</a:t>
            </a:r>
          </a:p>
          <a:p>
            <a:pPr eaLnBrk="1" hangingPunct="1"/>
            <a:r>
              <a:rPr lang="zh-CN" altLang="en-US" smtClean="0"/>
              <a:t>触发器</a:t>
            </a:r>
          </a:p>
          <a:p>
            <a:pPr eaLnBrk="1" hangingPunct="1"/>
            <a:r>
              <a:rPr lang="zh-CN" altLang="en-US" smtClean="0"/>
              <a:t>计数器</a:t>
            </a:r>
          </a:p>
          <a:p>
            <a:pPr eaLnBrk="1" hangingPunct="1"/>
            <a:r>
              <a:rPr lang="zh-CN" altLang="en-US" smtClean="0"/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4"/>
          <p:cNvGrpSpPr>
            <a:grpSpLocks/>
          </p:cNvGrpSpPr>
          <p:nvPr/>
        </p:nvGrpSpPr>
        <p:grpSpPr bwMode="auto">
          <a:xfrm>
            <a:off x="323850" y="2276475"/>
            <a:ext cx="2546350" cy="1438275"/>
            <a:chOff x="1104" y="1632"/>
            <a:chExt cx="1750" cy="1182"/>
          </a:xfrm>
        </p:grpSpPr>
        <p:sp>
          <p:nvSpPr>
            <p:cNvPr id="31861" name="Line 5"/>
            <p:cNvSpPr>
              <a:spLocks noChangeShapeType="1"/>
            </p:cNvSpPr>
            <p:nvPr/>
          </p:nvSpPr>
          <p:spPr bwMode="auto">
            <a:xfrm>
              <a:off x="1812" y="1948"/>
              <a:ext cx="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2" name="Line 6"/>
            <p:cNvSpPr>
              <a:spLocks noChangeShapeType="1"/>
            </p:cNvSpPr>
            <p:nvPr/>
          </p:nvSpPr>
          <p:spPr bwMode="auto">
            <a:xfrm>
              <a:off x="1812" y="2666"/>
              <a:ext cx="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3" name="Rectangle 7"/>
            <p:cNvSpPr>
              <a:spLocks noChangeArrowheads="1"/>
            </p:cNvSpPr>
            <p:nvPr/>
          </p:nvSpPr>
          <p:spPr bwMode="auto">
            <a:xfrm>
              <a:off x="1104" y="1632"/>
              <a:ext cx="15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S’</a:t>
              </a:r>
            </a:p>
          </p:txBody>
        </p:sp>
        <p:sp>
          <p:nvSpPr>
            <p:cNvPr id="31864" name="Rectangle 8"/>
            <p:cNvSpPr>
              <a:spLocks noChangeArrowheads="1"/>
            </p:cNvSpPr>
            <p:nvPr/>
          </p:nvSpPr>
          <p:spPr bwMode="auto">
            <a:xfrm>
              <a:off x="1104" y="2564"/>
              <a:ext cx="1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R’</a:t>
              </a:r>
              <a:endParaRPr lang="en-US" altLang="zh-CN" sz="2400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31865" name="Rectangle 9"/>
            <p:cNvSpPr>
              <a:spLocks noChangeArrowheads="1"/>
            </p:cNvSpPr>
            <p:nvPr/>
          </p:nvSpPr>
          <p:spPr bwMode="auto">
            <a:xfrm>
              <a:off x="2649" y="1752"/>
              <a:ext cx="205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Q </a:t>
              </a:r>
              <a:endParaRPr lang="en-US" altLang="zh-CN" sz="2400"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31866" name="Rectangle 10"/>
            <p:cNvSpPr>
              <a:spLocks noChangeArrowheads="1"/>
            </p:cNvSpPr>
            <p:nvPr/>
          </p:nvSpPr>
          <p:spPr bwMode="auto">
            <a:xfrm>
              <a:off x="2649" y="2471"/>
              <a:ext cx="184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000">
                  <a:latin typeface="Comic Sans MS" pitchFamily="66" charset="0"/>
                  <a:ea typeface="宋体" pitchFamily="2" charset="-122"/>
                </a:rPr>
                <a:t>Q’</a:t>
              </a:r>
            </a:p>
          </p:txBody>
        </p:sp>
        <p:sp>
          <p:nvSpPr>
            <p:cNvPr id="31867" name="Line 11"/>
            <p:cNvSpPr>
              <a:spLocks noChangeShapeType="1"/>
            </p:cNvSpPr>
            <p:nvPr/>
          </p:nvSpPr>
          <p:spPr bwMode="auto">
            <a:xfrm flipH="1">
              <a:off x="1530" y="1738"/>
              <a:ext cx="187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8" name="Line 12"/>
            <p:cNvSpPr>
              <a:spLocks noChangeShapeType="1"/>
            </p:cNvSpPr>
            <p:nvPr/>
          </p:nvSpPr>
          <p:spPr bwMode="auto">
            <a:xfrm flipH="1">
              <a:off x="1530" y="1951"/>
              <a:ext cx="187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69" name="Line 13"/>
            <p:cNvSpPr>
              <a:spLocks noChangeShapeType="1"/>
            </p:cNvSpPr>
            <p:nvPr/>
          </p:nvSpPr>
          <p:spPr bwMode="auto">
            <a:xfrm flipH="1">
              <a:off x="2196" y="1845"/>
              <a:ext cx="13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0" name="Line 14"/>
            <p:cNvSpPr>
              <a:spLocks noChangeShapeType="1"/>
            </p:cNvSpPr>
            <p:nvPr/>
          </p:nvSpPr>
          <p:spPr bwMode="auto">
            <a:xfrm flipH="1">
              <a:off x="1728" y="1632"/>
              <a:ext cx="21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1" name="Line 15"/>
            <p:cNvSpPr>
              <a:spLocks noChangeShapeType="1"/>
            </p:cNvSpPr>
            <p:nvPr/>
          </p:nvSpPr>
          <p:spPr bwMode="auto">
            <a:xfrm flipH="1">
              <a:off x="1728" y="1632"/>
              <a:ext cx="0" cy="384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2" name="Arc 16"/>
            <p:cNvSpPr>
              <a:spLocks/>
            </p:cNvSpPr>
            <p:nvPr/>
          </p:nvSpPr>
          <p:spPr bwMode="auto">
            <a:xfrm>
              <a:off x="1920" y="1632"/>
              <a:ext cx="221" cy="374"/>
            </a:xfrm>
            <a:custGeom>
              <a:avLst/>
              <a:gdLst>
                <a:gd name="T0" fmla="*/ 0 w 22339"/>
                <a:gd name="T1" fmla="*/ 0 h 43200"/>
                <a:gd name="T2" fmla="*/ 0 w 22339"/>
                <a:gd name="T3" fmla="*/ 0 h 43200"/>
                <a:gd name="T4" fmla="*/ 0 w 22339"/>
                <a:gd name="T5" fmla="*/ 0 h 43200"/>
                <a:gd name="T6" fmla="*/ 0 60000 65536"/>
                <a:gd name="T7" fmla="*/ 0 60000 65536"/>
                <a:gd name="T8" fmla="*/ 0 60000 65536"/>
                <a:gd name="T9" fmla="*/ 0 w 22339"/>
                <a:gd name="T10" fmla="*/ 0 h 43200"/>
                <a:gd name="T11" fmla="*/ 22339 w 2233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39" h="43200" fill="none" extrusionOk="0">
                  <a:moveTo>
                    <a:pt x="52" y="10"/>
                  </a:moveTo>
                  <a:cubicBezTo>
                    <a:pt x="281" y="3"/>
                    <a:pt x="510" y="-1"/>
                    <a:pt x="739" y="0"/>
                  </a:cubicBezTo>
                  <a:cubicBezTo>
                    <a:pt x="12668" y="0"/>
                    <a:pt x="22339" y="9670"/>
                    <a:pt x="22339" y="21600"/>
                  </a:cubicBezTo>
                  <a:cubicBezTo>
                    <a:pt x="22339" y="33529"/>
                    <a:pt x="12668" y="43200"/>
                    <a:pt x="739" y="43200"/>
                  </a:cubicBezTo>
                  <a:cubicBezTo>
                    <a:pt x="492" y="43200"/>
                    <a:pt x="246" y="43195"/>
                    <a:pt x="-1" y="43187"/>
                  </a:cubicBezTo>
                </a:path>
                <a:path w="22339" h="43200" stroke="0" extrusionOk="0">
                  <a:moveTo>
                    <a:pt x="52" y="10"/>
                  </a:moveTo>
                  <a:cubicBezTo>
                    <a:pt x="281" y="3"/>
                    <a:pt x="510" y="-1"/>
                    <a:pt x="739" y="0"/>
                  </a:cubicBezTo>
                  <a:cubicBezTo>
                    <a:pt x="12668" y="0"/>
                    <a:pt x="22339" y="9670"/>
                    <a:pt x="22339" y="21600"/>
                  </a:cubicBezTo>
                  <a:cubicBezTo>
                    <a:pt x="22339" y="33529"/>
                    <a:pt x="12668" y="43200"/>
                    <a:pt x="739" y="43200"/>
                  </a:cubicBezTo>
                  <a:cubicBezTo>
                    <a:pt x="492" y="43200"/>
                    <a:pt x="246" y="43195"/>
                    <a:pt x="-1" y="43187"/>
                  </a:cubicBezTo>
                  <a:lnTo>
                    <a:pt x="739" y="21600"/>
                  </a:lnTo>
                  <a:close/>
                </a:path>
              </a:pathLst>
            </a:cu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3" name="Oval 17"/>
            <p:cNvSpPr>
              <a:spLocks noChangeArrowheads="1"/>
            </p:cNvSpPr>
            <p:nvPr/>
          </p:nvSpPr>
          <p:spPr bwMode="auto">
            <a:xfrm>
              <a:off x="2149" y="1824"/>
              <a:ext cx="54" cy="55"/>
            </a:xfrm>
            <a:prstGeom prst="ellipse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4" name="Line 18"/>
            <p:cNvSpPr>
              <a:spLocks noChangeShapeType="1"/>
            </p:cNvSpPr>
            <p:nvPr/>
          </p:nvSpPr>
          <p:spPr bwMode="auto">
            <a:xfrm flipH="1">
              <a:off x="1530" y="2457"/>
              <a:ext cx="187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5" name="Line 19"/>
            <p:cNvSpPr>
              <a:spLocks noChangeShapeType="1"/>
            </p:cNvSpPr>
            <p:nvPr/>
          </p:nvSpPr>
          <p:spPr bwMode="auto">
            <a:xfrm flipH="1">
              <a:off x="1530" y="2670"/>
              <a:ext cx="187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6" name="Line 20"/>
            <p:cNvSpPr>
              <a:spLocks noChangeShapeType="1"/>
            </p:cNvSpPr>
            <p:nvPr/>
          </p:nvSpPr>
          <p:spPr bwMode="auto">
            <a:xfrm flipH="1">
              <a:off x="2196" y="2564"/>
              <a:ext cx="13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7" name="Line 21"/>
            <p:cNvSpPr>
              <a:spLocks noChangeShapeType="1"/>
            </p:cNvSpPr>
            <p:nvPr/>
          </p:nvSpPr>
          <p:spPr bwMode="auto">
            <a:xfrm flipH="1">
              <a:off x="1717" y="2377"/>
              <a:ext cx="21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8" name="Line 22"/>
            <p:cNvSpPr>
              <a:spLocks noChangeShapeType="1"/>
            </p:cNvSpPr>
            <p:nvPr/>
          </p:nvSpPr>
          <p:spPr bwMode="auto">
            <a:xfrm>
              <a:off x="1717" y="2377"/>
              <a:ext cx="1" cy="373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79" name="Line 23"/>
            <p:cNvSpPr>
              <a:spLocks noChangeShapeType="1"/>
            </p:cNvSpPr>
            <p:nvPr/>
          </p:nvSpPr>
          <p:spPr bwMode="auto">
            <a:xfrm>
              <a:off x="1717" y="2750"/>
              <a:ext cx="21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0" name="Arc 24"/>
            <p:cNvSpPr>
              <a:spLocks/>
            </p:cNvSpPr>
            <p:nvPr/>
          </p:nvSpPr>
          <p:spPr bwMode="auto">
            <a:xfrm>
              <a:off x="1930" y="2383"/>
              <a:ext cx="221" cy="374"/>
            </a:xfrm>
            <a:custGeom>
              <a:avLst/>
              <a:gdLst>
                <a:gd name="T0" fmla="*/ 0 w 22335"/>
                <a:gd name="T1" fmla="*/ 0 h 43200"/>
                <a:gd name="T2" fmla="*/ 0 w 22335"/>
                <a:gd name="T3" fmla="*/ 0 h 43200"/>
                <a:gd name="T4" fmla="*/ 0 w 22335"/>
                <a:gd name="T5" fmla="*/ 0 h 43200"/>
                <a:gd name="T6" fmla="*/ 0 60000 65536"/>
                <a:gd name="T7" fmla="*/ 0 60000 65536"/>
                <a:gd name="T8" fmla="*/ 0 60000 65536"/>
                <a:gd name="T9" fmla="*/ 0 w 22335"/>
                <a:gd name="T10" fmla="*/ 0 h 43200"/>
                <a:gd name="T11" fmla="*/ 22335 w 22335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35" h="43200" fill="none" extrusionOk="0">
                  <a:moveTo>
                    <a:pt x="48" y="10"/>
                  </a:moveTo>
                  <a:cubicBezTo>
                    <a:pt x="277" y="3"/>
                    <a:pt x="506" y="-1"/>
                    <a:pt x="735" y="0"/>
                  </a:cubicBezTo>
                  <a:cubicBezTo>
                    <a:pt x="12664" y="0"/>
                    <a:pt x="22335" y="9670"/>
                    <a:pt x="22335" y="21600"/>
                  </a:cubicBezTo>
                  <a:cubicBezTo>
                    <a:pt x="22335" y="33529"/>
                    <a:pt x="12664" y="43200"/>
                    <a:pt x="735" y="43200"/>
                  </a:cubicBezTo>
                  <a:cubicBezTo>
                    <a:pt x="489" y="43200"/>
                    <a:pt x="244" y="43195"/>
                    <a:pt x="-1" y="43187"/>
                  </a:cubicBezTo>
                </a:path>
                <a:path w="22335" h="43200" stroke="0" extrusionOk="0">
                  <a:moveTo>
                    <a:pt x="48" y="10"/>
                  </a:moveTo>
                  <a:cubicBezTo>
                    <a:pt x="277" y="3"/>
                    <a:pt x="506" y="-1"/>
                    <a:pt x="735" y="0"/>
                  </a:cubicBezTo>
                  <a:cubicBezTo>
                    <a:pt x="12664" y="0"/>
                    <a:pt x="22335" y="9670"/>
                    <a:pt x="22335" y="21600"/>
                  </a:cubicBezTo>
                  <a:cubicBezTo>
                    <a:pt x="22335" y="33529"/>
                    <a:pt x="12664" y="43200"/>
                    <a:pt x="735" y="43200"/>
                  </a:cubicBezTo>
                  <a:cubicBezTo>
                    <a:pt x="489" y="43200"/>
                    <a:pt x="244" y="43195"/>
                    <a:pt x="-1" y="43187"/>
                  </a:cubicBezTo>
                  <a:lnTo>
                    <a:pt x="735" y="21600"/>
                  </a:lnTo>
                  <a:close/>
                </a:path>
              </a:pathLst>
            </a:cu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1" name="Oval 25"/>
            <p:cNvSpPr>
              <a:spLocks noChangeArrowheads="1"/>
            </p:cNvSpPr>
            <p:nvPr/>
          </p:nvSpPr>
          <p:spPr bwMode="auto">
            <a:xfrm>
              <a:off x="2149" y="2543"/>
              <a:ext cx="54" cy="55"/>
            </a:xfrm>
            <a:prstGeom prst="ellipse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2" name="Line 26"/>
            <p:cNvSpPr>
              <a:spLocks noChangeShapeType="1"/>
            </p:cNvSpPr>
            <p:nvPr/>
          </p:nvSpPr>
          <p:spPr bwMode="auto">
            <a:xfrm>
              <a:off x="2342" y="1845"/>
              <a:ext cx="240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3" name="Line 27"/>
            <p:cNvSpPr>
              <a:spLocks noChangeShapeType="1"/>
            </p:cNvSpPr>
            <p:nvPr/>
          </p:nvSpPr>
          <p:spPr bwMode="auto">
            <a:xfrm>
              <a:off x="2342" y="2564"/>
              <a:ext cx="240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4" name="Line 28"/>
            <p:cNvSpPr>
              <a:spLocks noChangeShapeType="1"/>
            </p:cNvSpPr>
            <p:nvPr/>
          </p:nvSpPr>
          <p:spPr bwMode="auto">
            <a:xfrm>
              <a:off x="1290" y="1738"/>
              <a:ext cx="240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5" name="Line 29"/>
            <p:cNvSpPr>
              <a:spLocks noChangeShapeType="1"/>
            </p:cNvSpPr>
            <p:nvPr/>
          </p:nvSpPr>
          <p:spPr bwMode="auto">
            <a:xfrm>
              <a:off x="1290" y="2670"/>
              <a:ext cx="240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6" name="Line 30"/>
            <p:cNvSpPr>
              <a:spLocks noChangeShapeType="1"/>
            </p:cNvSpPr>
            <p:nvPr/>
          </p:nvSpPr>
          <p:spPr bwMode="auto">
            <a:xfrm>
              <a:off x="1530" y="1965"/>
              <a:ext cx="1" cy="133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7" name="Line 31"/>
            <p:cNvSpPr>
              <a:spLocks noChangeShapeType="1"/>
            </p:cNvSpPr>
            <p:nvPr/>
          </p:nvSpPr>
          <p:spPr bwMode="auto">
            <a:xfrm>
              <a:off x="1530" y="2324"/>
              <a:ext cx="1" cy="133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8" name="Line 32"/>
            <p:cNvSpPr>
              <a:spLocks noChangeShapeType="1"/>
            </p:cNvSpPr>
            <p:nvPr/>
          </p:nvSpPr>
          <p:spPr bwMode="auto">
            <a:xfrm>
              <a:off x="2369" y="1858"/>
              <a:ext cx="1" cy="240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89" name="Line 33"/>
            <p:cNvSpPr>
              <a:spLocks noChangeShapeType="1"/>
            </p:cNvSpPr>
            <p:nvPr/>
          </p:nvSpPr>
          <p:spPr bwMode="auto">
            <a:xfrm>
              <a:off x="2369" y="2324"/>
              <a:ext cx="1" cy="240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0" name="Line 34"/>
            <p:cNvSpPr>
              <a:spLocks noChangeShapeType="1"/>
            </p:cNvSpPr>
            <p:nvPr/>
          </p:nvSpPr>
          <p:spPr bwMode="auto">
            <a:xfrm>
              <a:off x="1530" y="2098"/>
              <a:ext cx="839" cy="226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1" name="Line 35"/>
            <p:cNvSpPr>
              <a:spLocks noChangeShapeType="1"/>
            </p:cNvSpPr>
            <p:nvPr/>
          </p:nvSpPr>
          <p:spPr bwMode="auto">
            <a:xfrm flipV="1">
              <a:off x="1536" y="2112"/>
              <a:ext cx="839" cy="226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2" name="Oval 36"/>
            <p:cNvSpPr>
              <a:spLocks noChangeArrowheads="1"/>
            </p:cNvSpPr>
            <p:nvPr/>
          </p:nvSpPr>
          <p:spPr bwMode="auto">
            <a:xfrm>
              <a:off x="2335" y="1824"/>
              <a:ext cx="55" cy="55"/>
            </a:xfrm>
            <a:prstGeom prst="ellipse">
              <a:avLst/>
            </a:prstGeom>
            <a:solidFill>
              <a:srgbClr val="000000"/>
            </a:solidFill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3" name="Oval 37"/>
            <p:cNvSpPr>
              <a:spLocks noChangeArrowheads="1"/>
            </p:cNvSpPr>
            <p:nvPr/>
          </p:nvSpPr>
          <p:spPr bwMode="auto">
            <a:xfrm>
              <a:off x="2348" y="2543"/>
              <a:ext cx="55" cy="55"/>
            </a:xfrm>
            <a:prstGeom prst="ellipse">
              <a:avLst/>
            </a:prstGeom>
            <a:solidFill>
              <a:srgbClr val="000000"/>
            </a:solidFill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94" name="Line 38"/>
            <p:cNvSpPr>
              <a:spLocks noChangeShapeType="1"/>
            </p:cNvSpPr>
            <p:nvPr/>
          </p:nvSpPr>
          <p:spPr bwMode="auto">
            <a:xfrm flipH="1">
              <a:off x="1728" y="2015"/>
              <a:ext cx="213" cy="1"/>
            </a:xfrm>
            <a:prstGeom prst="line">
              <a:avLst/>
            </a:prstGeom>
            <a:noFill/>
            <a:ln w="20701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8903" name="Group 231"/>
          <p:cNvGraphicFramePr>
            <a:graphicFrameLocks noGrp="1"/>
          </p:cNvGraphicFramePr>
          <p:nvPr>
            <p:ph sz="half" idx="1"/>
          </p:nvPr>
        </p:nvGraphicFramePr>
        <p:xfrm>
          <a:off x="6516688" y="1484313"/>
          <a:ext cx="2413030" cy="3566160"/>
        </p:xfrm>
        <a:graphic>
          <a:graphicData uri="http://schemas.openxmlformats.org/drawingml/2006/table">
            <a:tbl>
              <a:tblPr/>
              <a:tblGrid>
                <a:gridCol w="487362"/>
                <a:gridCol w="487363"/>
                <a:gridCol w="581049"/>
                <a:gridCol w="857256"/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S’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R’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  <a:endParaRPr kumimoji="0" lang="en-US" altLang="zh-CN" sz="20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 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 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26"/>
          <p:cNvGrpSpPr>
            <a:grpSpLocks/>
          </p:cNvGrpSpPr>
          <p:nvPr/>
        </p:nvGrpSpPr>
        <p:grpSpPr bwMode="auto">
          <a:xfrm>
            <a:off x="971550" y="4365625"/>
            <a:ext cx="3014663" cy="1760538"/>
            <a:chOff x="581" y="2820"/>
            <a:chExt cx="1899" cy="1109"/>
          </a:xfrm>
        </p:grpSpPr>
        <p:sp>
          <p:nvSpPr>
            <p:cNvPr id="31836" name="Rectangle 117"/>
            <p:cNvSpPr>
              <a:spLocks noChangeArrowheads="1"/>
            </p:cNvSpPr>
            <p:nvPr/>
          </p:nvSpPr>
          <p:spPr bwMode="auto">
            <a:xfrm>
              <a:off x="1720" y="3552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1</a:t>
              </a:r>
            </a:p>
          </p:txBody>
        </p:sp>
        <p:sp>
          <p:nvSpPr>
            <p:cNvPr id="31837" name="Rectangle 118"/>
            <p:cNvSpPr>
              <a:spLocks noChangeArrowheads="1"/>
            </p:cNvSpPr>
            <p:nvPr/>
          </p:nvSpPr>
          <p:spPr bwMode="auto">
            <a:xfrm>
              <a:off x="1720" y="3175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1</a:t>
              </a:r>
            </a:p>
          </p:txBody>
        </p:sp>
        <p:sp>
          <p:nvSpPr>
            <p:cNvPr id="31838" name="Rectangle 119"/>
            <p:cNvSpPr>
              <a:spLocks noChangeArrowheads="1"/>
            </p:cNvSpPr>
            <p:nvPr/>
          </p:nvSpPr>
          <p:spPr bwMode="auto">
            <a:xfrm>
              <a:off x="2096" y="3552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0</a:t>
              </a:r>
            </a:p>
          </p:txBody>
        </p:sp>
        <p:sp>
          <p:nvSpPr>
            <p:cNvPr id="31839" name="Rectangle 120"/>
            <p:cNvSpPr>
              <a:spLocks noChangeArrowheads="1"/>
            </p:cNvSpPr>
            <p:nvPr/>
          </p:nvSpPr>
          <p:spPr bwMode="auto">
            <a:xfrm>
              <a:off x="1343" y="3552"/>
              <a:ext cx="377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0</a:t>
              </a:r>
            </a:p>
          </p:txBody>
        </p:sp>
        <p:sp>
          <p:nvSpPr>
            <p:cNvPr id="31840" name="Rectangle 121"/>
            <p:cNvSpPr>
              <a:spLocks noChangeArrowheads="1"/>
            </p:cNvSpPr>
            <p:nvPr/>
          </p:nvSpPr>
          <p:spPr bwMode="auto">
            <a:xfrm>
              <a:off x="967" y="3552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0</a:t>
              </a:r>
            </a:p>
          </p:txBody>
        </p:sp>
        <p:sp>
          <p:nvSpPr>
            <p:cNvPr id="31841" name="Rectangle 122"/>
            <p:cNvSpPr>
              <a:spLocks noChangeArrowheads="1"/>
            </p:cNvSpPr>
            <p:nvPr/>
          </p:nvSpPr>
          <p:spPr bwMode="auto">
            <a:xfrm>
              <a:off x="2096" y="3175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1</a:t>
              </a:r>
            </a:p>
          </p:txBody>
        </p:sp>
        <p:sp>
          <p:nvSpPr>
            <p:cNvPr id="31842" name="Rectangle 123"/>
            <p:cNvSpPr>
              <a:spLocks noChangeArrowheads="1"/>
            </p:cNvSpPr>
            <p:nvPr/>
          </p:nvSpPr>
          <p:spPr bwMode="auto">
            <a:xfrm>
              <a:off x="1343" y="3175"/>
              <a:ext cx="377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d</a:t>
              </a:r>
            </a:p>
          </p:txBody>
        </p:sp>
        <p:sp>
          <p:nvSpPr>
            <p:cNvPr id="31843" name="Rectangle 124"/>
            <p:cNvSpPr>
              <a:spLocks noChangeArrowheads="1"/>
            </p:cNvSpPr>
            <p:nvPr/>
          </p:nvSpPr>
          <p:spPr bwMode="auto">
            <a:xfrm>
              <a:off x="967" y="3175"/>
              <a:ext cx="376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altLang="zh-CN" sz="2400">
                  <a:latin typeface="Verdana" pitchFamily="34" charset="0"/>
                </a:rPr>
                <a:t> d</a:t>
              </a:r>
            </a:p>
          </p:txBody>
        </p:sp>
        <p:sp>
          <p:nvSpPr>
            <p:cNvPr id="31844" name="Line 125"/>
            <p:cNvSpPr>
              <a:spLocks noChangeShapeType="1"/>
            </p:cNvSpPr>
            <p:nvPr/>
          </p:nvSpPr>
          <p:spPr bwMode="auto">
            <a:xfrm>
              <a:off x="967" y="3175"/>
              <a:ext cx="150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45" name="Line 126"/>
            <p:cNvSpPr>
              <a:spLocks noChangeShapeType="1"/>
            </p:cNvSpPr>
            <p:nvPr/>
          </p:nvSpPr>
          <p:spPr bwMode="auto">
            <a:xfrm>
              <a:off x="967" y="3552"/>
              <a:ext cx="15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46" name="Line 127"/>
            <p:cNvSpPr>
              <a:spLocks noChangeShapeType="1"/>
            </p:cNvSpPr>
            <p:nvPr/>
          </p:nvSpPr>
          <p:spPr bwMode="auto">
            <a:xfrm>
              <a:off x="967" y="3929"/>
              <a:ext cx="150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47" name="Line 128"/>
            <p:cNvSpPr>
              <a:spLocks noChangeShapeType="1"/>
            </p:cNvSpPr>
            <p:nvPr/>
          </p:nvSpPr>
          <p:spPr bwMode="auto">
            <a:xfrm>
              <a:off x="967" y="3175"/>
              <a:ext cx="0" cy="7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48" name="Line 129"/>
            <p:cNvSpPr>
              <a:spLocks noChangeShapeType="1"/>
            </p:cNvSpPr>
            <p:nvPr/>
          </p:nvSpPr>
          <p:spPr bwMode="auto">
            <a:xfrm>
              <a:off x="1343" y="3175"/>
              <a:ext cx="0" cy="7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49" name="Line 130"/>
            <p:cNvSpPr>
              <a:spLocks noChangeShapeType="1"/>
            </p:cNvSpPr>
            <p:nvPr/>
          </p:nvSpPr>
          <p:spPr bwMode="auto">
            <a:xfrm>
              <a:off x="1720" y="3175"/>
              <a:ext cx="0" cy="7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50" name="Line 131"/>
            <p:cNvSpPr>
              <a:spLocks noChangeShapeType="1"/>
            </p:cNvSpPr>
            <p:nvPr/>
          </p:nvSpPr>
          <p:spPr bwMode="auto">
            <a:xfrm>
              <a:off x="2472" y="3175"/>
              <a:ext cx="0" cy="75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51" name="Line 132"/>
            <p:cNvSpPr>
              <a:spLocks noChangeShapeType="1"/>
            </p:cNvSpPr>
            <p:nvPr/>
          </p:nvSpPr>
          <p:spPr bwMode="auto">
            <a:xfrm>
              <a:off x="2096" y="3175"/>
              <a:ext cx="0" cy="7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852" name="Line 133"/>
            <p:cNvSpPr>
              <a:spLocks noChangeShapeType="1"/>
            </p:cNvSpPr>
            <p:nvPr/>
          </p:nvSpPr>
          <p:spPr bwMode="auto">
            <a:xfrm flipH="1" flipV="1">
              <a:off x="627" y="2820"/>
              <a:ext cx="340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53" name="Text Box 134"/>
            <p:cNvSpPr txBox="1">
              <a:spLocks noChangeArrowheads="1"/>
            </p:cNvSpPr>
            <p:nvPr/>
          </p:nvSpPr>
          <p:spPr bwMode="auto">
            <a:xfrm>
              <a:off x="1036" y="2993"/>
              <a:ext cx="24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0 0</a:t>
              </a:r>
            </a:p>
          </p:txBody>
        </p:sp>
        <p:sp>
          <p:nvSpPr>
            <p:cNvPr id="31854" name="Text Box 135"/>
            <p:cNvSpPr txBox="1">
              <a:spLocks noChangeArrowheads="1"/>
            </p:cNvSpPr>
            <p:nvPr/>
          </p:nvSpPr>
          <p:spPr bwMode="auto">
            <a:xfrm>
              <a:off x="808" y="3739"/>
              <a:ext cx="11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1</a:t>
              </a:r>
            </a:p>
          </p:txBody>
        </p:sp>
        <p:sp>
          <p:nvSpPr>
            <p:cNvPr id="31855" name="Text Box 136"/>
            <p:cNvSpPr txBox="1">
              <a:spLocks noChangeArrowheads="1"/>
            </p:cNvSpPr>
            <p:nvPr/>
          </p:nvSpPr>
          <p:spPr bwMode="auto">
            <a:xfrm>
              <a:off x="808" y="3265"/>
              <a:ext cx="11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0</a:t>
              </a:r>
            </a:p>
          </p:txBody>
        </p:sp>
        <p:sp>
          <p:nvSpPr>
            <p:cNvPr id="31856" name="Text Box 137"/>
            <p:cNvSpPr txBox="1">
              <a:spLocks noChangeArrowheads="1"/>
            </p:cNvSpPr>
            <p:nvPr/>
          </p:nvSpPr>
          <p:spPr bwMode="auto">
            <a:xfrm>
              <a:off x="657" y="2840"/>
              <a:ext cx="61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R’ Q</a:t>
              </a:r>
              <a:r>
                <a:rPr lang="en-US" altLang="zh-CN" b="1" baseline="30000">
                  <a:ea typeface="宋体" pitchFamily="2" charset="-122"/>
                </a:rPr>
                <a:t>n</a:t>
              </a:r>
              <a:endParaRPr lang="en-US" altLang="zh-CN" b="1">
                <a:ea typeface="宋体" pitchFamily="2" charset="-122"/>
              </a:endParaRPr>
            </a:p>
          </p:txBody>
        </p:sp>
        <p:sp>
          <p:nvSpPr>
            <p:cNvPr id="31857" name="Text Box 138"/>
            <p:cNvSpPr txBox="1">
              <a:spLocks noChangeArrowheads="1"/>
            </p:cNvSpPr>
            <p:nvPr/>
          </p:nvSpPr>
          <p:spPr bwMode="auto">
            <a:xfrm>
              <a:off x="581" y="3030"/>
              <a:ext cx="29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S’</a:t>
              </a:r>
            </a:p>
          </p:txBody>
        </p:sp>
        <p:sp>
          <p:nvSpPr>
            <p:cNvPr id="31858" name="Text Box 139"/>
            <p:cNvSpPr txBox="1">
              <a:spLocks noChangeArrowheads="1"/>
            </p:cNvSpPr>
            <p:nvPr/>
          </p:nvSpPr>
          <p:spPr bwMode="auto">
            <a:xfrm>
              <a:off x="1437" y="3002"/>
              <a:ext cx="24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0 1</a:t>
              </a:r>
            </a:p>
          </p:txBody>
        </p:sp>
        <p:sp>
          <p:nvSpPr>
            <p:cNvPr id="31859" name="Text Box 140"/>
            <p:cNvSpPr txBox="1">
              <a:spLocks noChangeArrowheads="1"/>
            </p:cNvSpPr>
            <p:nvPr/>
          </p:nvSpPr>
          <p:spPr bwMode="auto">
            <a:xfrm>
              <a:off x="1863" y="3002"/>
              <a:ext cx="24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1 1</a:t>
              </a:r>
            </a:p>
          </p:txBody>
        </p:sp>
        <p:sp>
          <p:nvSpPr>
            <p:cNvPr id="31860" name="Text Box 141"/>
            <p:cNvSpPr txBox="1">
              <a:spLocks noChangeArrowheads="1"/>
            </p:cNvSpPr>
            <p:nvPr/>
          </p:nvSpPr>
          <p:spPr bwMode="auto">
            <a:xfrm>
              <a:off x="2231" y="3002"/>
              <a:ext cx="24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ea typeface="宋体" pitchFamily="2" charset="-122"/>
                </a:rPr>
                <a:t>1 0</a:t>
              </a:r>
            </a:p>
          </p:txBody>
        </p:sp>
      </p:grpSp>
      <p:sp>
        <p:nvSpPr>
          <p:cNvPr id="28814" name="Rectangle 142"/>
          <p:cNvSpPr>
            <a:spLocks noChangeArrowheads="1"/>
          </p:cNvSpPr>
          <p:nvPr/>
        </p:nvSpPr>
        <p:spPr bwMode="auto">
          <a:xfrm>
            <a:off x="1709738" y="5046663"/>
            <a:ext cx="2190750" cy="431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815" name="Rectangle 143"/>
          <p:cNvSpPr>
            <a:spLocks noChangeArrowheads="1"/>
          </p:cNvSpPr>
          <p:nvPr/>
        </p:nvSpPr>
        <p:spPr bwMode="auto">
          <a:xfrm>
            <a:off x="2892425" y="5005388"/>
            <a:ext cx="395288" cy="1049337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5003800" y="5516563"/>
            <a:ext cx="3254375" cy="1004887"/>
            <a:chOff x="3107" y="2614"/>
            <a:chExt cx="2050" cy="633"/>
          </a:xfrm>
        </p:grpSpPr>
        <p:sp>
          <p:nvSpPr>
            <p:cNvPr id="31834" name="Text Box 145"/>
            <p:cNvSpPr txBox="1">
              <a:spLocks noChangeArrowheads="1"/>
            </p:cNvSpPr>
            <p:nvPr/>
          </p:nvSpPr>
          <p:spPr bwMode="auto">
            <a:xfrm>
              <a:off x="3299" y="2614"/>
              <a:ext cx="1858" cy="6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 dirty="0">
                  <a:latin typeface="Garamond" pitchFamily="18" charset="0"/>
                  <a:ea typeface="宋体" pitchFamily="2" charset="-122"/>
                </a:rPr>
                <a:t>Q</a:t>
              </a:r>
              <a:r>
                <a:rPr lang="en-US" altLang="zh-CN" sz="2400" b="1" baseline="30000" dirty="0">
                  <a:latin typeface="Garamond" pitchFamily="18" charset="0"/>
                  <a:ea typeface="宋体" pitchFamily="2" charset="-122"/>
                </a:rPr>
                <a:t>n+1</a:t>
              </a:r>
              <a:r>
                <a:rPr lang="en-US" altLang="zh-CN" sz="2400" b="1" dirty="0">
                  <a:latin typeface="Garamond" pitchFamily="18" charset="0"/>
                  <a:ea typeface="宋体" pitchFamily="2" charset="-122"/>
                </a:rPr>
                <a:t>=</a:t>
              </a:r>
              <a:r>
                <a:rPr lang="en-US" altLang="zh-CN" sz="2400" b="1" dirty="0" err="1">
                  <a:latin typeface="Garamond" pitchFamily="18" charset="0"/>
                  <a:ea typeface="宋体" pitchFamily="2" charset="-122"/>
                </a:rPr>
                <a:t>S+R’Q</a:t>
              </a:r>
              <a:r>
                <a:rPr lang="en-US" altLang="zh-CN" sz="2400" b="1" baseline="30000" dirty="0" err="1">
                  <a:latin typeface="Garamond" pitchFamily="18" charset="0"/>
                  <a:ea typeface="宋体" pitchFamily="2" charset="-122"/>
                </a:rPr>
                <a:t>n</a:t>
              </a:r>
              <a:endParaRPr lang="en-US" altLang="zh-CN" sz="2400" b="1" baseline="30000" dirty="0">
                <a:latin typeface="Garamond" pitchFamily="18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 dirty="0">
                  <a:latin typeface="Garamond" pitchFamily="18" charset="0"/>
                  <a:ea typeface="宋体" pitchFamily="2" charset="-122"/>
                </a:rPr>
                <a:t>S’+R’=1 (</a:t>
              </a:r>
              <a:r>
                <a:rPr lang="zh-CN" altLang="en-US" sz="2400" b="1" dirty="0">
                  <a:latin typeface="Garamond" pitchFamily="18" charset="0"/>
                  <a:ea typeface="宋体" pitchFamily="2" charset="-122"/>
                </a:rPr>
                <a:t>约束条件</a:t>
              </a:r>
              <a:r>
                <a:rPr lang="en-US" altLang="zh-CN" sz="2400" b="1" dirty="0">
                  <a:latin typeface="Garamond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31835" name="AutoShape 146"/>
            <p:cNvSpPr>
              <a:spLocks/>
            </p:cNvSpPr>
            <p:nvPr/>
          </p:nvSpPr>
          <p:spPr bwMode="auto">
            <a:xfrm>
              <a:off x="3107" y="2662"/>
              <a:ext cx="192" cy="528"/>
            </a:xfrm>
            <a:prstGeom prst="leftBrace">
              <a:avLst>
                <a:gd name="adj1" fmla="val 2291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8900" name="Group 228"/>
          <p:cNvGraphicFramePr>
            <a:graphicFrameLocks noGrp="1"/>
          </p:cNvGraphicFramePr>
          <p:nvPr>
            <p:ph sz="half" idx="2"/>
          </p:nvPr>
        </p:nvGraphicFramePr>
        <p:xfrm>
          <a:off x="3132138" y="1916113"/>
          <a:ext cx="3017837" cy="2016126"/>
        </p:xfrm>
        <a:graphic>
          <a:graphicData uri="http://schemas.openxmlformats.org/drawingml/2006/table">
            <a:tbl>
              <a:tblPr/>
              <a:tblGrid>
                <a:gridCol w="661987"/>
                <a:gridCol w="679450"/>
                <a:gridCol w="803275"/>
                <a:gridCol w="873125"/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S’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R’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不确定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14" grpId="0" animBg="1"/>
      <p:bldP spid="288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或非门构造的</a:t>
            </a:r>
            <a:r>
              <a:rPr lang="en-US" altLang="zh-CN" smtClean="0"/>
              <a:t>RS</a:t>
            </a:r>
            <a:r>
              <a:rPr lang="zh-CN" altLang="en-US" smtClean="0"/>
              <a:t>锁存器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 l="30852" t="53209" r="12411" b="17914"/>
          <a:stretch>
            <a:fillRect/>
          </a:stretch>
        </p:blipFill>
        <p:spPr bwMode="auto">
          <a:xfrm>
            <a:off x="1187450" y="1484313"/>
            <a:ext cx="7273925" cy="2455862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</p:spPr>
      </p:pic>
      <p:graphicFrame>
        <p:nvGraphicFramePr>
          <p:cNvPr id="31788" name="Group 44"/>
          <p:cNvGraphicFramePr>
            <a:graphicFrameLocks noGrp="1"/>
          </p:cNvGraphicFramePr>
          <p:nvPr>
            <p:ph idx="1"/>
          </p:nvPr>
        </p:nvGraphicFramePr>
        <p:xfrm>
          <a:off x="755650" y="4365625"/>
          <a:ext cx="4319588" cy="1981200"/>
        </p:xfrm>
        <a:graphic>
          <a:graphicData uri="http://schemas.openxmlformats.org/drawingml/2006/table">
            <a:tbl>
              <a:tblPr/>
              <a:tblGrid>
                <a:gridCol w="949325"/>
                <a:gridCol w="949325"/>
                <a:gridCol w="1171575"/>
                <a:gridCol w="1249363"/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不确定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2803" name="Group 41"/>
          <p:cNvGrpSpPr>
            <a:grpSpLocks/>
          </p:cNvGrpSpPr>
          <p:nvPr/>
        </p:nvGrpSpPr>
        <p:grpSpPr bwMode="auto">
          <a:xfrm>
            <a:off x="5724525" y="5084763"/>
            <a:ext cx="3254375" cy="1004887"/>
            <a:chOff x="3107" y="2614"/>
            <a:chExt cx="2050" cy="633"/>
          </a:xfrm>
        </p:grpSpPr>
        <p:sp>
          <p:nvSpPr>
            <p:cNvPr id="32804" name="Text Box 42"/>
            <p:cNvSpPr txBox="1">
              <a:spLocks noChangeArrowheads="1"/>
            </p:cNvSpPr>
            <p:nvPr/>
          </p:nvSpPr>
          <p:spPr bwMode="auto">
            <a:xfrm>
              <a:off x="3299" y="2614"/>
              <a:ext cx="1858" cy="6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Garamond" pitchFamily="18" charset="0"/>
                  <a:ea typeface="宋体" pitchFamily="2" charset="-122"/>
                </a:rPr>
                <a:t>Q</a:t>
              </a:r>
              <a:r>
                <a:rPr lang="en-US" altLang="zh-CN" sz="2400" b="1" baseline="30000">
                  <a:latin typeface="Garamond" pitchFamily="18" charset="0"/>
                  <a:ea typeface="宋体" pitchFamily="2" charset="-122"/>
                </a:rPr>
                <a:t>n+1</a:t>
              </a:r>
              <a:r>
                <a:rPr lang="en-US" altLang="zh-CN" sz="2400" b="1">
                  <a:latin typeface="Garamond" pitchFamily="18" charset="0"/>
                  <a:ea typeface="宋体" pitchFamily="2" charset="-122"/>
                </a:rPr>
                <a:t>=S+R’Q</a:t>
              </a:r>
              <a:r>
                <a:rPr lang="en-US" altLang="zh-CN" sz="2400" b="1" baseline="30000">
                  <a:latin typeface="Garamond" pitchFamily="18" charset="0"/>
                  <a:ea typeface="宋体" pitchFamily="2" charset="-122"/>
                </a:rPr>
                <a:t>n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2400" b="1">
                  <a:latin typeface="Garamond" pitchFamily="18" charset="0"/>
                  <a:ea typeface="宋体" pitchFamily="2" charset="-122"/>
                </a:rPr>
                <a:t>SR=0 (</a:t>
              </a:r>
              <a:r>
                <a:rPr lang="zh-CN" altLang="en-US" sz="2400" b="1">
                  <a:latin typeface="Garamond" pitchFamily="18" charset="0"/>
                  <a:ea typeface="宋体" pitchFamily="2" charset="-122"/>
                </a:rPr>
                <a:t>约束条件</a:t>
              </a:r>
              <a:r>
                <a:rPr lang="en-US" altLang="zh-CN" sz="2400" b="1">
                  <a:latin typeface="Garamond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32805" name="AutoShape 43"/>
            <p:cNvSpPr>
              <a:spLocks/>
            </p:cNvSpPr>
            <p:nvPr/>
          </p:nvSpPr>
          <p:spPr bwMode="auto">
            <a:xfrm>
              <a:off x="3107" y="2662"/>
              <a:ext cx="192" cy="528"/>
            </a:xfrm>
            <a:prstGeom prst="leftBrace">
              <a:avLst>
                <a:gd name="adj1" fmla="val 2291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557338"/>
            <a:ext cx="2735262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RS</a:t>
            </a:r>
            <a:r>
              <a:rPr lang="zh-CN" altLang="en-US" smtClean="0"/>
              <a:t>锁存器的时序图</a:t>
            </a: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468313" y="2060575"/>
            <a:ext cx="45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000" b="1">
                <a:latin typeface="Garamond" pitchFamily="18" charset="0"/>
                <a:ea typeface="宋体" pitchFamily="2" charset="-122"/>
              </a:rPr>
              <a:t>S’</a:t>
            </a:r>
          </a:p>
        </p:txBody>
      </p:sp>
      <p:grpSp>
        <p:nvGrpSpPr>
          <p:cNvPr id="33797" name="Group 6"/>
          <p:cNvGrpSpPr>
            <a:grpSpLocks/>
          </p:cNvGrpSpPr>
          <p:nvPr/>
        </p:nvGrpSpPr>
        <p:grpSpPr bwMode="auto">
          <a:xfrm>
            <a:off x="3357563" y="4235450"/>
            <a:ext cx="914400" cy="2301875"/>
            <a:chOff x="2064" y="2544"/>
            <a:chExt cx="576" cy="1450"/>
          </a:xfrm>
        </p:grpSpPr>
        <p:sp>
          <p:nvSpPr>
            <p:cNvPr id="33863" name="Text Box 7"/>
            <p:cNvSpPr txBox="1">
              <a:spLocks noChangeArrowheads="1"/>
            </p:cNvSpPr>
            <p:nvPr/>
          </p:nvSpPr>
          <p:spPr bwMode="auto">
            <a:xfrm>
              <a:off x="2064" y="2544"/>
              <a:ext cx="480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latin typeface="Garamond" pitchFamily="18" charset="0"/>
                  <a:ea typeface="宋体" pitchFamily="2" charset="-122"/>
                </a:rPr>
                <a:t>Q</a:t>
              </a:r>
            </a:p>
          </p:txBody>
        </p:sp>
        <p:sp>
          <p:nvSpPr>
            <p:cNvPr id="33864" name="Text Box 8"/>
            <p:cNvSpPr txBox="1">
              <a:spLocks noChangeArrowheads="1"/>
            </p:cNvSpPr>
            <p:nvPr/>
          </p:nvSpPr>
          <p:spPr bwMode="auto">
            <a:xfrm>
              <a:off x="2160" y="3744"/>
              <a:ext cx="480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latin typeface="Garamond" pitchFamily="18" charset="0"/>
                  <a:ea typeface="宋体" pitchFamily="2" charset="-122"/>
                </a:rPr>
                <a:t>Q’</a:t>
              </a:r>
            </a:p>
          </p:txBody>
        </p:sp>
      </p:grpSp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468313" y="3789363"/>
            <a:ext cx="457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000" b="1">
                <a:latin typeface="Garamond" pitchFamily="18" charset="0"/>
                <a:ea typeface="宋体" pitchFamily="2" charset="-122"/>
              </a:rPr>
              <a:t>R’</a:t>
            </a:r>
          </a:p>
        </p:txBody>
      </p:sp>
      <p:grpSp>
        <p:nvGrpSpPr>
          <p:cNvPr id="33799" name="Group 10"/>
          <p:cNvGrpSpPr>
            <a:grpSpLocks/>
          </p:cNvGrpSpPr>
          <p:nvPr/>
        </p:nvGrpSpPr>
        <p:grpSpPr bwMode="auto">
          <a:xfrm>
            <a:off x="3509963" y="1628775"/>
            <a:ext cx="5238750" cy="2270125"/>
            <a:chOff x="2160" y="1008"/>
            <a:chExt cx="3300" cy="1430"/>
          </a:xfrm>
        </p:grpSpPr>
        <p:sp>
          <p:nvSpPr>
            <p:cNvPr id="33859" name="Text Box 11"/>
            <p:cNvSpPr txBox="1">
              <a:spLocks noChangeArrowheads="1"/>
            </p:cNvSpPr>
            <p:nvPr/>
          </p:nvSpPr>
          <p:spPr bwMode="auto">
            <a:xfrm>
              <a:off x="2167" y="1008"/>
              <a:ext cx="288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latin typeface="Garamond" pitchFamily="18" charset="0"/>
                  <a:ea typeface="宋体" pitchFamily="2" charset="-122"/>
                </a:rPr>
                <a:t>R’</a:t>
              </a:r>
            </a:p>
          </p:txBody>
        </p:sp>
        <p:sp>
          <p:nvSpPr>
            <p:cNvPr id="33860" name="Text Box 12"/>
            <p:cNvSpPr txBox="1">
              <a:spLocks noChangeArrowheads="1"/>
            </p:cNvSpPr>
            <p:nvPr/>
          </p:nvSpPr>
          <p:spPr bwMode="auto">
            <a:xfrm>
              <a:off x="2160" y="2188"/>
              <a:ext cx="288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latin typeface="Garamond" pitchFamily="18" charset="0"/>
                  <a:ea typeface="宋体" pitchFamily="2" charset="-122"/>
                </a:rPr>
                <a:t>S’</a:t>
              </a:r>
            </a:p>
          </p:txBody>
        </p:sp>
        <p:sp>
          <p:nvSpPr>
            <p:cNvPr id="33861" name="Freeform 13"/>
            <p:cNvSpPr>
              <a:spLocks/>
            </p:cNvSpPr>
            <p:nvPr/>
          </p:nvSpPr>
          <p:spPr bwMode="auto">
            <a:xfrm>
              <a:off x="2671" y="1135"/>
              <a:ext cx="2789" cy="507"/>
            </a:xfrm>
            <a:custGeom>
              <a:avLst/>
              <a:gdLst>
                <a:gd name="T0" fmla="*/ 0 w 2789"/>
                <a:gd name="T1" fmla="*/ 0 h 507"/>
                <a:gd name="T2" fmla="*/ 507 w 2789"/>
                <a:gd name="T3" fmla="*/ 0 h 507"/>
                <a:gd name="T4" fmla="*/ 507 w 2789"/>
                <a:gd name="T5" fmla="*/ 507 h 507"/>
                <a:gd name="T6" fmla="*/ 1015 w 2789"/>
                <a:gd name="T7" fmla="*/ 507 h 507"/>
                <a:gd name="T8" fmla="*/ 1015 w 2789"/>
                <a:gd name="T9" fmla="*/ 0 h 507"/>
                <a:gd name="T10" fmla="*/ 1521 w 2789"/>
                <a:gd name="T11" fmla="*/ 0 h 507"/>
                <a:gd name="T12" fmla="*/ 1521 w 2789"/>
                <a:gd name="T13" fmla="*/ 507 h 507"/>
                <a:gd name="T14" fmla="*/ 2029 w 2789"/>
                <a:gd name="T15" fmla="*/ 507 h 507"/>
                <a:gd name="T16" fmla="*/ 2029 w 2789"/>
                <a:gd name="T17" fmla="*/ 0 h 507"/>
                <a:gd name="T18" fmla="*/ 2789 w 2789"/>
                <a:gd name="T19" fmla="*/ 0 h 5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89"/>
                <a:gd name="T31" fmla="*/ 0 h 507"/>
                <a:gd name="T32" fmla="*/ 2789 w 2789"/>
                <a:gd name="T33" fmla="*/ 507 h 5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89" h="507">
                  <a:moveTo>
                    <a:pt x="0" y="0"/>
                  </a:moveTo>
                  <a:lnTo>
                    <a:pt x="507" y="0"/>
                  </a:lnTo>
                  <a:lnTo>
                    <a:pt x="507" y="507"/>
                  </a:lnTo>
                  <a:lnTo>
                    <a:pt x="1015" y="507"/>
                  </a:lnTo>
                  <a:lnTo>
                    <a:pt x="1015" y="0"/>
                  </a:lnTo>
                  <a:lnTo>
                    <a:pt x="1521" y="0"/>
                  </a:lnTo>
                  <a:lnTo>
                    <a:pt x="1521" y="507"/>
                  </a:lnTo>
                  <a:lnTo>
                    <a:pt x="2029" y="507"/>
                  </a:lnTo>
                  <a:lnTo>
                    <a:pt x="2029" y="0"/>
                  </a:lnTo>
                  <a:lnTo>
                    <a:pt x="2789" y="0"/>
                  </a:lnTo>
                </a:path>
              </a:pathLst>
            </a:cu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2" name="Freeform 14"/>
            <p:cNvSpPr>
              <a:spLocks/>
            </p:cNvSpPr>
            <p:nvPr/>
          </p:nvSpPr>
          <p:spPr bwMode="auto">
            <a:xfrm>
              <a:off x="2671" y="1896"/>
              <a:ext cx="2789" cy="507"/>
            </a:xfrm>
            <a:custGeom>
              <a:avLst/>
              <a:gdLst>
                <a:gd name="T0" fmla="*/ 0 w 2789"/>
                <a:gd name="T1" fmla="*/ 507 h 507"/>
                <a:gd name="T2" fmla="*/ 254 w 2789"/>
                <a:gd name="T3" fmla="*/ 507 h 507"/>
                <a:gd name="T4" fmla="*/ 254 w 2789"/>
                <a:gd name="T5" fmla="*/ 0 h 507"/>
                <a:gd name="T6" fmla="*/ 1268 w 2789"/>
                <a:gd name="T7" fmla="*/ 0 h 507"/>
                <a:gd name="T8" fmla="*/ 1268 w 2789"/>
                <a:gd name="T9" fmla="*/ 507 h 507"/>
                <a:gd name="T10" fmla="*/ 1775 w 2789"/>
                <a:gd name="T11" fmla="*/ 507 h 507"/>
                <a:gd name="T12" fmla="*/ 1775 w 2789"/>
                <a:gd name="T13" fmla="*/ 0 h 507"/>
                <a:gd name="T14" fmla="*/ 2789 w 2789"/>
                <a:gd name="T15" fmla="*/ 0 h 5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89"/>
                <a:gd name="T25" fmla="*/ 0 h 507"/>
                <a:gd name="T26" fmla="*/ 2789 w 2789"/>
                <a:gd name="T27" fmla="*/ 507 h 5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89" h="507">
                  <a:moveTo>
                    <a:pt x="0" y="507"/>
                  </a:moveTo>
                  <a:lnTo>
                    <a:pt x="254" y="507"/>
                  </a:lnTo>
                  <a:lnTo>
                    <a:pt x="254" y="0"/>
                  </a:lnTo>
                  <a:lnTo>
                    <a:pt x="1268" y="0"/>
                  </a:lnTo>
                  <a:lnTo>
                    <a:pt x="1268" y="507"/>
                  </a:lnTo>
                  <a:lnTo>
                    <a:pt x="1775" y="507"/>
                  </a:lnTo>
                  <a:lnTo>
                    <a:pt x="1775" y="0"/>
                  </a:lnTo>
                  <a:lnTo>
                    <a:pt x="2789" y="0"/>
                  </a:lnTo>
                </a:path>
              </a:pathLst>
            </a:cu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7" name="Freeform 15"/>
          <p:cNvSpPr>
            <a:spLocks noEditPoints="1"/>
          </p:cNvSpPr>
          <p:nvPr/>
        </p:nvSpPr>
        <p:spPr bwMode="auto">
          <a:xfrm>
            <a:off x="4713288" y="1797050"/>
            <a:ext cx="22225" cy="4430713"/>
          </a:xfrm>
          <a:custGeom>
            <a:avLst/>
            <a:gdLst>
              <a:gd name="T0" fmla="*/ 0 w 16"/>
              <a:gd name="T1" fmla="*/ 2147483647 h 3328"/>
              <a:gd name="T2" fmla="*/ 2147483647 w 16"/>
              <a:gd name="T3" fmla="*/ 2147483647 h 3328"/>
              <a:gd name="T4" fmla="*/ 0 w 16"/>
              <a:gd name="T5" fmla="*/ 2147483647 h 3328"/>
              <a:gd name="T6" fmla="*/ 2147483647 w 16"/>
              <a:gd name="T7" fmla="*/ 2147483647 h 3328"/>
              <a:gd name="T8" fmla="*/ 2147483647 w 16"/>
              <a:gd name="T9" fmla="*/ 2147483647 h 3328"/>
              <a:gd name="T10" fmla="*/ 2147483647 w 16"/>
              <a:gd name="T11" fmla="*/ 2147483647 h 3328"/>
              <a:gd name="T12" fmla="*/ 2147483647 w 16"/>
              <a:gd name="T13" fmla="*/ 2147483647 h 3328"/>
              <a:gd name="T14" fmla="*/ 0 w 16"/>
              <a:gd name="T15" fmla="*/ 2147483647 h 3328"/>
              <a:gd name="T16" fmla="*/ 2147483647 w 16"/>
              <a:gd name="T17" fmla="*/ 2147483647 h 3328"/>
              <a:gd name="T18" fmla="*/ 0 w 16"/>
              <a:gd name="T19" fmla="*/ 2147483647 h 3328"/>
              <a:gd name="T20" fmla="*/ 2147483647 w 16"/>
              <a:gd name="T21" fmla="*/ 2147483647 h 3328"/>
              <a:gd name="T22" fmla="*/ 2147483647 w 16"/>
              <a:gd name="T23" fmla="*/ 2147483647 h 3328"/>
              <a:gd name="T24" fmla="*/ 2147483647 w 16"/>
              <a:gd name="T25" fmla="*/ 2147483647 h 3328"/>
              <a:gd name="T26" fmla="*/ 2147483647 w 16"/>
              <a:gd name="T27" fmla="*/ 2147483647 h 3328"/>
              <a:gd name="T28" fmla="*/ 0 w 16"/>
              <a:gd name="T29" fmla="*/ 2147483647 h 3328"/>
              <a:gd name="T30" fmla="*/ 2147483647 w 16"/>
              <a:gd name="T31" fmla="*/ 2147483647 h 3328"/>
              <a:gd name="T32" fmla="*/ 0 w 16"/>
              <a:gd name="T33" fmla="*/ 2147483647 h 3328"/>
              <a:gd name="T34" fmla="*/ 2147483647 w 16"/>
              <a:gd name="T35" fmla="*/ 2147483647 h 3328"/>
              <a:gd name="T36" fmla="*/ 2147483647 w 16"/>
              <a:gd name="T37" fmla="*/ 2147483647 h 3328"/>
              <a:gd name="T38" fmla="*/ 2147483647 w 16"/>
              <a:gd name="T39" fmla="*/ 2147483647 h 3328"/>
              <a:gd name="T40" fmla="*/ 2147483647 w 16"/>
              <a:gd name="T41" fmla="*/ 2147483647 h 3328"/>
              <a:gd name="T42" fmla="*/ 0 w 16"/>
              <a:gd name="T43" fmla="*/ 2147483647 h 3328"/>
              <a:gd name="T44" fmla="*/ 2147483647 w 16"/>
              <a:gd name="T45" fmla="*/ 2147483647 h 3328"/>
              <a:gd name="T46" fmla="*/ 0 w 16"/>
              <a:gd name="T47" fmla="*/ 2147483647 h 3328"/>
              <a:gd name="T48" fmla="*/ 2147483647 w 16"/>
              <a:gd name="T49" fmla="*/ 2147483647 h 3328"/>
              <a:gd name="T50" fmla="*/ 2147483647 w 16"/>
              <a:gd name="T51" fmla="*/ 2147483647 h 3328"/>
              <a:gd name="T52" fmla="*/ 2147483647 w 16"/>
              <a:gd name="T53" fmla="*/ 2147483647 h 3328"/>
              <a:gd name="T54" fmla="*/ 2147483647 w 16"/>
              <a:gd name="T55" fmla="*/ 2147483647 h 3328"/>
              <a:gd name="T56" fmla="*/ 0 w 16"/>
              <a:gd name="T57" fmla="*/ 2147483647 h 3328"/>
              <a:gd name="T58" fmla="*/ 2147483647 w 16"/>
              <a:gd name="T59" fmla="*/ 2147483647 h 3328"/>
              <a:gd name="T60" fmla="*/ 0 w 16"/>
              <a:gd name="T61" fmla="*/ 2147483647 h 3328"/>
              <a:gd name="T62" fmla="*/ 2147483647 w 16"/>
              <a:gd name="T63" fmla="*/ 2147483647 h 3328"/>
              <a:gd name="T64" fmla="*/ 2147483647 w 16"/>
              <a:gd name="T65" fmla="*/ 2147483647 h 3328"/>
              <a:gd name="T66" fmla="*/ 2147483647 w 16"/>
              <a:gd name="T67" fmla="*/ 2147483647 h 3328"/>
              <a:gd name="T68" fmla="*/ 2147483647 w 16"/>
              <a:gd name="T69" fmla="*/ 2147483647 h 3328"/>
              <a:gd name="T70" fmla="*/ 0 w 16"/>
              <a:gd name="T71" fmla="*/ 2147483647 h 3328"/>
              <a:gd name="T72" fmla="*/ 2147483647 w 16"/>
              <a:gd name="T73" fmla="*/ 2147483647 h 3328"/>
              <a:gd name="T74" fmla="*/ 0 w 16"/>
              <a:gd name="T75" fmla="*/ 2147483647 h 3328"/>
              <a:gd name="T76" fmla="*/ 2147483647 w 16"/>
              <a:gd name="T77" fmla="*/ 2147483647 h 3328"/>
              <a:gd name="T78" fmla="*/ 2147483647 w 16"/>
              <a:gd name="T79" fmla="*/ 2147483647 h 3328"/>
              <a:gd name="T80" fmla="*/ 2147483647 w 16"/>
              <a:gd name="T81" fmla="*/ 2147483647 h 3328"/>
              <a:gd name="T82" fmla="*/ 2147483647 w 16"/>
              <a:gd name="T83" fmla="*/ 2147483647 h 3328"/>
              <a:gd name="T84" fmla="*/ 0 w 16"/>
              <a:gd name="T85" fmla="*/ 2147483647 h 3328"/>
              <a:gd name="T86" fmla="*/ 2147483647 w 16"/>
              <a:gd name="T87" fmla="*/ 2147483647 h 3328"/>
              <a:gd name="T88" fmla="*/ 0 w 16"/>
              <a:gd name="T89" fmla="*/ 2147483647 h 3328"/>
              <a:gd name="T90" fmla="*/ 2147483647 w 16"/>
              <a:gd name="T91" fmla="*/ 2147483647 h 3328"/>
              <a:gd name="T92" fmla="*/ 2147483647 w 16"/>
              <a:gd name="T93" fmla="*/ 2147483647 h 3328"/>
              <a:gd name="T94" fmla="*/ 2147483647 w 16"/>
              <a:gd name="T95" fmla="*/ 2147483647 h 3328"/>
              <a:gd name="T96" fmla="*/ 2147483647 w 16"/>
              <a:gd name="T97" fmla="*/ 2147483647 h 3328"/>
              <a:gd name="T98" fmla="*/ 0 w 16"/>
              <a:gd name="T99" fmla="*/ 2147483647 h 3328"/>
              <a:gd name="T100" fmla="*/ 2147483647 w 16"/>
              <a:gd name="T101" fmla="*/ 2147483647 h 3328"/>
              <a:gd name="T102" fmla="*/ 0 w 16"/>
              <a:gd name="T103" fmla="*/ 2147483647 h 3328"/>
              <a:gd name="T104" fmla="*/ 2147483647 w 16"/>
              <a:gd name="T105" fmla="*/ 2147483647 h 3328"/>
              <a:gd name="T106" fmla="*/ 2147483647 w 16"/>
              <a:gd name="T107" fmla="*/ 2147483647 h 3328"/>
              <a:gd name="T108" fmla="*/ 2147483647 w 16"/>
              <a:gd name="T109" fmla="*/ 2147483647 h 3328"/>
              <a:gd name="T110" fmla="*/ 2147483647 w 16"/>
              <a:gd name="T111" fmla="*/ 2147483647 h 3328"/>
              <a:gd name="T112" fmla="*/ 0 w 16"/>
              <a:gd name="T113" fmla="*/ 2147483647 h 3328"/>
              <a:gd name="T114" fmla="*/ 2147483647 w 16"/>
              <a:gd name="T115" fmla="*/ 2147483647 h 3328"/>
              <a:gd name="T116" fmla="*/ 0 w 16"/>
              <a:gd name="T117" fmla="*/ 2147483647 h 3328"/>
              <a:gd name="T118" fmla="*/ 2147483647 w 16"/>
              <a:gd name="T119" fmla="*/ 2147483647 h 3328"/>
              <a:gd name="T120" fmla="*/ 2147483647 w 16"/>
              <a:gd name="T121" fmla="*/ 2147483647 h 332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"/>
              <a:gd name="T184" fmla="*/ 0 h 3328"/>
              <a:gd name="T185" fmla="*/ 16 w 16"/>
              <a:gd name="T186" fmla="*/ 3328 h 332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" h="3328">
                <a:moveTo>
                  <a:pt x="16" y="8"/>
                </a:moveTo>
                <a:lnTo>
                  <a:pt x="16" y="56"/>
                </a:lnTo>
                <a:cubicBezTo>
                  <a:pt x="16" y="61"/>
                  <a:pt x="12" y="64"/>
                  <a:pt x="8" y="64"/>
                </a:cubicBezTo>
                <a:cubicBezTo>
                  <a:pt x="3" y="64"/>
                  <a:pt x="0" y="61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7"/>
                  <a:pt x="12" y="160"/>
                  <a:pt x="8" y="160"/>
                </a:cubicBezTo>
                <a:cubicBezTo>
                  <a:pt x="3" y="160"/>
                  <a:pt x="0" y="157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3"/>
                  <a:pt x="12" y="256"/>
                  <a:pt x="8" y="256"/>
                </a:cubicBezTo>
                <a:cubicBezTo>
                  <a:pt x="3" y="256"/>
                  <a:pt x="0" y="253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9"/>
                  <a:pt x="12" y="352"/>
                  <a:pt x="8" y="352"/>
                </a:cubicBezTo>
                <a:cubicBezTo>
                  <a:pt x="3" y="352"/>
                  <a:pt x="0" y="349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5"/>
                  <a:pt x="12" y="448"/>
                  <a:pt x="8" y="448"/>
                </a:cubicBezTo>
                <a:cubicBezTo>
                  <a:pt x="3" y="448"/>
                  <a:pt x="0" y="445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1"/>
                  <a:pt x="12" y="544"/>
                  <a:pt x="8" y="544"/>
                </a:cubicBezTo>
                <a:cubicBezTo>
                  <a:pt x="3" y="544"/>
                  <a:pt x="0" y="541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7"/>
                  <a:pt x="12" y="640"/>
                  <a:pt x="8" y="640"/>
                </a:cubicBezTo>
                <a:cubicBezTo>
                  <a:pt x="3" y="640"/>
                  <a:pt x="0" y="637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3"/>
                  <a:pt x="12" y="736"/>
                  <a:pt x="8" y="736"/>
                </a:cubicBezTo>
                <a:cubicBezTo>
                  <a:pt x="3" y="736"/>
                  <a:pt x="0" y="733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9"/>
                  <a:pt x="12" y="832"/>
                  <a:pt x="8" y="832"/>
                </a:cubicBezTo>
                <a:cubicBezTo>
                  <a:pt x="3" y="832"/>
                  <a:pt x="0" y="829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5"/>
                  <a:pt x="12" y="928"/>
                  <a:pt x="8" y="928"/>
                </a:cubicBezTo>
                <a:cubicBezTo>
                  <a:pt x="3" y="928"/>
                  <a:pt x="0" y="925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1"/>
                  <a:pt x="12" y="1024"/>
                  <a:pt x="8" y="1024"/>
                </a:cubicBezTo>
                <a:cubicBezTo>
                  <a:pt x="3" y="1024"/>
                  <a:pt x="0" y="1021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7"/>
                  <a:pt x="12" y="1120"/>
                  <a:pt x="8" y="1120"/>
                </a:cubicBezTo>
                <a:cubicBezTo>
                  <a:pt x="3" y="1120"/>
                  <a:pt x="0" y="1117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3"/>
                  <a:pt x="12" y="1216"/>
                  <a:pt x="8" y="1216"/>
                </a:cubicBezTo>
                <a:cubicBezTo>
                  <a:pt x="3" y="1216"/>
                  <a:pt x="0" y="1213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9"/>
                  <a:pt x="12" y="1312"/>
                  <a:pt x="8" y="1312"/>
                </a:cubicBezTo>
                <a:cubicBezTo>
                  <a:pt x="3" y="1312"/>
                  <a:pt x="0" y="1309"/>
                  <a:pt x="0" y="1304"/>
                </a:cubicBezTo>
                <a:lnTo>
                  <a:pt x="0" y="1256"/>
                </a:lnTo>
                <a:cubicBezTo>
                  <a:pt x="0" y="1252"/>
                  <a:pt x="3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5"/>
                  <a:pt x="12" y="1408"/>
                  <a:pt x="8" y="1408"/>
                </a:cubicBezTo>
                <a:cubicBezTo>
                  <a:pt x="3" y="1408"/>
                  <a:pt x="0" y="1405"/>
                  <a:pt x="0" y="1400"/>
                </a:cubicBezTo>
                <a:lnTo>
                  <a:pt x="0" y="1352"/>
                </a:lnTo>
                <a:cubicBezTo>
                  <a:pt x="0" y="1348"/>
                  <a:pt x="3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1"/>
                  <a:pt x="12" y="1504"/>
                  <a:pt x="8" y="1504"/>
                </a:cubicBezTo>
                <a:cubicBezTo>
                  <a:pt x="3" y="1504"/>
                  <a:pt x="0" y="1501"/>
                  <a:pt x="0" y="1496"/>
                </a:cubicBezTo>
                <a:lnTo>
                  <a:pt x="0" y="1448"/>
                </a:lnTo>
                <a:cubicBezTo>
                  <a:pt x="0" y="1444"/>
                  <a:pt x="3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7"/>
                  <a:pt x="12" y="1600"/>
                  <a:pt x="8" y="1600"/>
                </a:cubicBezTo>
                <a:cubicBezTo>
                  <a:pt x="3" y="1600"/>
                  <a:pt x="0" y="1597"/>
                  <a:pt x="0" y="1592"/>
                </a:cubicBezTo>
                <a:lnTo>
                  <a:pt x="0" y="1544"/>
                </a:lnTo>
                <a:cubicBezTo>
                  <a:pt x="0" y="1540"/>
                  <a:pt x="3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3"/>
                  <a:pt x="12" y="1696"/>
                  <a:pt x="8" y="1696"/>
                </a:cubicBezTo>
                <a:cubicBezTo>
                  <a:pt x="3" y="1696"/>
                  <a:pt x="0" y="1693"/>
                  <a:pt x="0" y="1688"/>
                </a:cubicBezTo>
                <a:lnTo>
                  <a:pt x="0" y="1640"/>
                </a:lnTo>
                <a:cubicBezTo>
                  <a:pt x="0" y="1636"/>
                  <a:pt x="3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9"/>
                  <a:pt x="12" y="1792"/>
                  <a:pt x="8" y="1792"/>
                </a:cubicBezTo>
                <a:cubicBezTo>
                  <a:pt x="3" y="1792"/>
                  <a:pt x="0" y="1789"/>
                  <a:pt x="0" y="1784"/>
                </a:cubicBezTo>
                <a:lnTo>
                  <a:pt x="0" y="1736"/>
                </a:lnTo>
                <a:cubicBezTo>
                  <a:pt x="0" y="1732"/>
                  <a:pt x="3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5"/>
                  <a:pt x="12" y="1888"/>
                  <a:pt x="8" y="1888"/>
                </a:cubicBezTo>
                <a:cubicBezTo>
                  <a:pt x="3" y="1888"/>
                  <a:pt x="0" y="1885"/>
                  <a:pt x="0" y="1880"/>
                </a:cubicBezTo>
                <a:lnTo>
                  <a:pt x="0" y="1832"/>
                </a:lnTo>
                <a:cubicBezTo>
                  <a:pt x="0" y="1828"/>
                  <a:pt x="3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1"/>
                  <a:pt x="12" y="1984"/>
                  <a:pt x="8" y="1984"/>
                </a:cubicBezTo>
                <a:cubicBezTo>
                  <a:pt x="3" y="1984"/>
                  <a:pt x="0" y="1981"/>
                  <a:pt x="0" y="1976"/>
                </a:cubicBezTo>
                <a:lnTo>
                  <a:pt x="0" y="1928"/>
                </a:lnTo>
                <a:cubicBezTo>
                  <a:pt x="0" y="1924"/>
                  <a:pt x="3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7"/>
                  <a:pt x="12" y="2080"/>
                  <a:pt x="8" y="2080"/>
                </a:cubicBezTo>
                <a:cubicBezTo>
                  <a:pt x="3" y="2080"/>
                  <a:pt x="0" y="2077"/>
                  <a:pt x="0" y="2072"/>
                </a:cubicBezTo>
                <a:lnTo>
                  <a:pt x="0" y="2024"/>
                </a:lnTo>
                <a:cubicBezTo>
                  <a:pt x="0" y="2020"/>
                  <a:pt x="3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3"/>
                  <a:pt x="12" y="2176"/>
                  <a:pt x="8" y="2176"/>
                </a:cubicBezTo>
                <a:cubicBezTo>
                  <a:pt x="3" y="2176"/>
                  <a:pt x="0" y="2173"/>
                  <a:pt x="0" y="2168"/>
                </a:cubicBezTo>
                <a:lnTo>
                  <a:pt x="0" y="2120"/>
                </a:lnTo>
                <a:cubicBezTo>
                  <a:pt x="0" y="2116"/>
                  <a:pt x="3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9"/>
                  <a:pt x="12" y="2272"/>
                  <a:pt x="8" y="2272"/>
                </a:cubicBezTo>
                <a:cubicBezTo>
                  <a:pt x="3" y="2272"/>
                  <a:pt x="0" y="2269"/>
                  <a:pt x="0" y="2264"/>
                </a:cubicBezTo>
                <a:lnTo>
                  <a:pt x="0" y="2216"/>
                </a:lnTo>
                <a:cubicBezTo>
                  <a:pt x="0" y="2212"/>
                  <a:pt x="3" y="2208"/>
                  <a:pt x="8" y="2208"/>
                </a:cubicBezTo>
                <a:cubicBezTo>
                  <a:pt x="12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5"/>
                  <a:pt x="12" y="2368"/>
                  <a:pt x="8" y="2368"/>
                </a:cubicBezTo>
                <a:cubicBezTo>
                  <a:pt x="3" y="2368"/>
                  <a:pt x="0" y="2365"/>
                  <a:pt x="0" y="2360"/>
                </a:cubicBezTo>
                <a:lnTo>
                  <a:pt x="0" y="2312"/>
                </a:lnTo>
                <a:cubicBezTo>
                  <a:pt x="0" y="2308"/>
                  <a:pt x="3" y="2304"/>
                  <a:pt x="8" y="2304"/>
                </a:cubicBezTo>
                <a:cubicBezTo>
                  <a:pt x="12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1"/>
                  <a:pt x="12" y="2464"/>
                  <a:pt x="8" y="2464"/>
                </a:cubicBezTo>
                <a:cubicBezTo>
                  <a:pt x="3" y="2464"/>
                  <a:pt x="0" y="2461"/>
                  <a:pt x="0" y="2456"/>
                </a:cubicBezTo>
                <a:lnTo>
                  <a:pt x="0" y="2408"/>
                </a:lnTo>
                <a:cubicBezTo>
                  <a:pt x="0" y="2404"/>
                  <a:pt x="3" y="2400"/>
                  <a:pt x="8" y="2400"/>
                </a:cubicBezTo>
                <a:cubicBezTo>
                  <a:pt x="12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7"/>
                  <a:pt x="12" y="2560"/>
                  <a:pt x="8" y="2560"/>
                </a:cubicBezTo>
                <a:cubicBezTo>
                  <a:pt x="3" y="2560"/>
                  <a:pt x="0" y="2557"/>
                  <a:pt x="0" y="2552"/>
                </a:cubicBezTo>
                <a:lnTo>
                  <a:pt x="0" y="2504"/>
                </a:lnTo>
                <a:cubicBezTo>
                  <a:pt x="0" y="2500"/>
                  <a:pt x="3" y="2496"/>
                  <a:pt x="8" y="2496"/>
                </a:cubicBezTo>
                <a:cubicBezTo>
                  <a:pt x="12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3"/>
                  <a:pt x="12" y="2656"/>
                  <a:pt x="8" y="2656"/>
                </a:cubicBezTo>
                <a:cubicBezTo>
                  <a:pt x="3" y="2656"/>
                  <a:pt x="0" y="2653"/>
                  <a:pt x="0" y="2648"/>
                </a:cubicBezTo>
                <a:lnTo>
                  <a:pt x="0" y="2600"/>
                </a:lnTo>
                <a:cubicBezTo>
                  <a:pt x="0" y="2596"/>
                  <a:pt x="3" y="2592"/>
                  <a:pt x="8" y="2592"/>
                </a:cubicBezTo>
                <a:cubicBezTo>
                  <a:pt x="12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9"/>
                  <a:pt x="12" y="2752"/>
                  <a:pt x="8" y="2752"/>
                </a:cubicBezTo>
                <a:cubicBezTo>
                  <a:pt x="3" y="2752"/>
                  <a:pt x="0" y="2749"/>
                  <a:pt x="0" y="2744"/>
                </a:cubicBezTo>
                <a:lnTo>
                  <a:pt x="0" y="2696"/>
                </a:lnTo>
                <a:cubicBezTo>
                  <a:pt x="0" y="2692"/>
                  <a:pt x="3" y="2688"/>
                  <a:pt x="8" y="2688"/>
                </a:cubicBezTo>
                <a:cubicBezTo>
                  <a:pt x="12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5"/>
                  <a:pt x="12" y="2848"/>
                  <a:pt x="8" y="2848"/>
                </a:cubicBezTo>
                <a:cubicBezTo>
                  <a:pt x="3" y="2848"/>
                  <a:pt x="0" y="2845"/>
                  <a:pt x="0" y="2840"/>
                </a:cubicBezTo>
                <a:lnTo>
                  <a:pt x="0" y="2792"/>
                </a:lnTo>
                <a:cubicBezTo>
                  <a:pt x="0" y="2788"/>
                  <a:pt x="3" y="2784"/>
                  <a:pt x="8" y="2784"/>
                </a:cubicBezTo>
                <a:cubicBezTo>
                  <a:pt x="12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1"/>
                  <a:pt x="12" y="2944"/>
                  <a:pt x="8" y="2944"/>
                </a:cubicBezTo>
                <a:cubicBezTo>
                  <a:pt x="3" y="2944"/>
                  <a:pt x="0" y="2941"/>
                  <a:pt x="0" y="2936"/>
                </a:cubicBezTo>
                <a:lnTo>
                  <a:pt x="0" y="2888"/>
                </a:lnTo>
                <a:cubicBezTo>
                  <a:pt x="0" y="2884"/>
                  <a:pt x="3" y="2880"/>
                  <a:pt x="8" y="2880"/>
                </a:cubicBezTo>
                <a:cubicBezTo>
                  <a:pt x="12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7"/>
                  <a:pt x="12" y="3040"/>
                  <a:pt x="8" y="3040"/>
                </a:cubicBezTo>
                <a:cubicBezTo>
                  <a:pt x="3" y="3040"/>
                  <a:pt x="0" y="3037"/>
                  <a:pt x="0" y="3032"/>
                </a:cubicBezTo>
                <a:lnTo>
                  <a:pt x="0" y="2984"/>
                </a:lnTo>
                <a:cubicBezTo>
                  <a:pt x="0" y="2980"/>
                  <a:pt x="3" y="2976"/>
                  <a:pt x="8" y="2976"/>
                </a:cubicBezTo>
                <a:cubicBezTo>
                  <a:pt x="12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3"/>
                  <a:pt x="12" y="3136"/>
                  <a:pt x="8" y="3136"/>
                </a:cubicBezTo>
                <a:cubicBezTo>
                  <a:pt x="3" y="3136"/>
                  <a:pt x="0" y="3133"/>
                  <a:pt x="0" y="3128"/>
                </a:cubicBezTo>
                <a:lnTo>
                  <a:pt x="0" y="3080"/>
                </a:lnTo>
                <a:cubicBezTo>
                  <a:pt x="0" y="3076"/>
                  <a:pt x="3" y="3072"/>
                  <a:pt x="8" y="3072"/>
                </a:cubicBezTo>
                <a:cubicBezTo>
                  <a:pt x="12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9"/>
                  <a:pt x="12" y="3232"/>
                  <a:pt x="8" y="3232"/>
                </a:cubicBezTo>
                <a:cubicBezTo>
                  <a:pt x="3" y="3232"/>
                  <a:pt x="0" y="3229"/>
                  <a:pt x="0" y="3224"/>
                </a:cubicBezTo>
                <a:lnTo>
                  <a:pt x="0" y="3176"/>
                </a:lnTo>
                <a:cubicBezTo>
                  <a:pt x="0" y="3172"/>
                  <a:pt x="3" y="3168"/>
                  <a:pt x="8" y="3168"/>
                </a:cubicBezTo>
                <a:cubicBezTo>
                  <a:pt x="12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5"/>
                  <a:pt x="12" y="3328"/>
                  <a:pt x="8" y="3328"/>
                </a:cubicBezTo>
                <a:cubicBezTo>
                  <a:pt x="3" y="3328"/>
                  <a:pt x="0" y="3325"/>
                  <a:pt x="0" y="3320"/>
                </a:cubicBezTo>
                <a:lnTo>
                  <a:pt x="0" y="3272"/>
                </a:lnTo>
                <a:cubicBezTo>
                  <a:pt x="0" y="3268"/>
                  <a:pt x="3" y="3264"/>
                  <a:pt x="8" y="3264"/>
                </a:cubicBezTo>
                <a:cubicBezTo>
                  <a:pt x="12" y="3264"/>
                  <a:pt x="16" y="3268"/>
                  <a:pt x="16" y="3272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8" name="Freeform 16"/>
          <p:cNvSpPr>
            <a:spLocks noEditPoints="1"/>
          </p:cNvSpPr>
          <p:nvPr/>
        </p:nvSpPr>
        <p:spPr bwMode="auto">
          <a:xfrm>
            <a:off x="5116513" y="2603500"/>
            <a:ext cx="42862" cy="3624263"/>
          </a:xfrm>
          <a:custGeom>
            <a:avLst/>
            <a:gdLst>
              <a:gd name="T0" fmla="*/ 2147483647 w 16"/>
              <a:gd name="T1" fmla="*/ 2147483647 h 2133"/>
              <a:gd name="T2" fmla="*/ 2147483647 w 16"/>
              <a:gd name="T3" fmla="*/ 0 h 2133"/>
              <a:gd name="T4" fmla="*/ 2147483647 w 16"/>
              <a:gd name="T5" fmla="*/ 2147483647 h 2133"/>
              <a:gd name="T6" fmla="*/ 0 w 16"/>
              <a:gd name="T7" fmla="*/ 2147483647 h 2133"/>
              <a:gd name="T8" fmla="*/ 2147483647 w 16"/>
              <a:gd name="T9" fmla="*/ 2147483647 h 2133"/>
              <a:gd name="T10" fmla="*/ 0 w 16"/>
              <a:gd name="T11" fmla="*/ 2147483647 h 2133"/>
              <a:gd name="T12" fmla="*/ 2147483647 w 16"/>
              <a:gd name="T13" fmla="*/ 2147483647 h 2133"/>
              <a:gd name="T14" fmla="*/ 2147483647 w 16"/>
              <a:gd name="T15" fmla="*/ 2147483647 h 2133"/>
              <a:gd name="T16" fmla="*/ 2147483647 w 16"/>
              <a:gd name="T17" fmla="*/ 2147483647 h 2133"/>
              <a:gd name="T18" fmla="*/ 2147483647 w 16"/>
              <a:gd name="T19" fmla="*/ 2147483647 h 2133"/>
              <a:gd name="T20" fmla="*/ 0 w 16"/>
              <a:gd name="T21" fmla="*/ 2147483647 h 2133"/>
              <a:gd name="T22" fmla="*/ 2147483647 w 16"/>
              <a:gd name="T23" fmla="*/ 2147483647 h 2133"/>
              <a:gd name="T24" fmla="*/ 0 w 16"/>
              <a:gd name="T25" fmla="*/ 2147483647 h 2133"/>
              <a:gd name="T26" fmla="*/ 2147483647 w 16"/>
              <a:gd name="T27" fmla="*/ 2147483647 h 2133"/>
              <a:gd name="T28" fmla="*/ 2147483647 w 16"/>
              <a:gd name="T29" fmla="*/ 2147483647 h 2133"/>
              <a:gd name="T30" fmla="*/ 2147483647 w 16"/>
              <a:gd name="T31" fmla="*/ 2147483647 h 2133"/>
              <a:gd name="T32" fmla="*/ 2147483647 w 16"/>
              <a:gd name="T33" fmla="*/ 2147483647 h 2133"/>
              <a:gd name="T34" fmla="*/ 0 w 16"/>
              <a:gd name="T35" fmla="*/ 2147483647 h 2133"/>
              <a:gd name="T36" fmla="*/ 2147483647 w 16"/>
              <a:gd name="T37" fmla="*/ 2147483647 h 2133"/>
              <a:gd name="T38" fmla="*/ 0 w 16"/>
              <a:gd name="T39" fmla="*/ 2147483647 h 2133"/>
              <a:gd name="T40" fmla="*/ 2147483647 w 16"/>
              <a:gd name="T41" fmla="*/ 2147483647 h 2133"/>
              <a:gd name="T42" fmla="*/ 2147483647 w 16"/>
              <a:gd name="T43" fmla="*/ 2147483647 h 2133"/>
              <a:gd name="T44" fmla="*/ 2147483647 w 16"/>
              <a:gd name="T45" fmla="*/ 2147483647 h 2133"/>
              <a:gd name="T46" fmla="*/ 2147483647 w 16"/>
              <a:gd name="T47" fmla="*/ 2147483647 h 2133"/>
              <a:gd name="T48" fmla="*/ 0 w 16"/>
              <a:gd name="T49" fmla="*/ 2147483647 h 2133"/>
              <a:gd name="T50" fmla="*/ 2147483647 w 16"/>
              <a:gd name="T51" fmla="*/ 2147483647 h 2133"/>
              <a:gd name="T52" fmla="*/ 0 w 16"/>
              <a:gd name="T53" fmla="*/ 2147483647 h 2133"/>
              <a:gd name="T54" fmla="*/ 2147483647 w 16"/>
              <a:gd name="T55" fmla="*/ 2147483647 h 2133"/>
              <a:gd name="T56" fmla="*/ 2147483647 w 16"/>
              <a:gd name="T57" fmla="*/ 2147483647 h 2133"/>
              <a:gd name="T58" fmla="*/ 2147483647 w 16"/>
              <a:gd name="T59" fmla="*/ 2147483647 h 2133"/>
              <a:gd name="T60" fmla="*/ 2147483647 w 16"/>
              <a:gd name="T61" fmla="*/ 2147483647 h 2133"/>
              <a:gd name="T62" fmla="*/ 0 w 16"/>
              <a:gd name="T63" fmla="*/ 2147483647 h 2133"/>
              <a:gd name="T64" fmla="*/ 2147483647 w 16"/>
              <a:gd name="T65" fmla="*/ 2147483647 h 2133"/>
              <a:gd name="T66" fmla="*/ 0 w 16"/>
              <a:gd name="T67" fmla="*/ 2147483647 h 2133"/>
              <a:gd name="T68" fmla="*/ 2147483647 w 16"/>
              <a:gd name="T69" fmla="*/ 2147483647 h 2133"/>
              <a:gd name="T70" fmla="*/ 2147483647 w 16"/>
              <a:gd name="T71" fmla="*/ 2147483647 h 2133"/>
              <a:gd name="T72" fmla="*/ 2147483647 w 16"/>
              <a:gd name="T73" fmla="*/ 2147483647 h 2133"/>
              <a:gd name="T74" fmla="*/ 2147483647 w 16"/>
              <a:gd name="T75" fmla="*/ 2147483647 h 2133"/>
              <a:gd name="T76" fmla="*/ 0 w 16"/>
              <a:gd name="T77" fmla="*/ 2147483647 h 2133"/>
              <a:gd name="T78" fmla="*/ 2147483647 w 16"/>
              <a:gd name="T79" fmla="*/ 2147483647 h 2133"/>
              <a:gd name="T80" fmla="*/ 0 w 16"/>
              <a:gd name="T81" fmla="*/ 2147483647 h 2133"/>
              <a:gd name="T82" fmla="*/ 2147483647 w 16"/>
              <a:gd name="T83" fmla="*/ 2147483647 h 2133"/>
              <a:gd name="T84" fmla="*/ 2147483647 w 16"/>
              <a:gd name="T85" fmla="*/ 2147483647 h 2133"/>
              <a:gd name="T86" fmla="*/ 2147483647 w 16"/>
              <a:gd name="T87" fmla="*/ 2147483647 h 2133"/>
              <a:gd name="T88" fmla="*/ 2147483647 w 16"/>
              <a:gd name="T89" fmla="*/ 2147483647 h 2133"/>
              <a:gd name="T90" fmla="*/ 0 w 16"/>
              <a:gd name="T91" fmla="*/ 2147483647 h 2133"/>
              <a:gd name="T92" fmla="*/ 2147483647 w 16"/>
              <a:gd name="T93" fmla="*/ 2147483647 h 2133"/>
              <a:gd name="T94" fmla="*/ 0 w 16"/>
              <a:gd name="T95" fmla="*/ 2147483647 h 2133"/>
              <a:gd name="T96" fmla="*/ 2147483647 w 16"/>
              <a:gd name="T97" fmla="*/ 2147483647 h 2133"/>
              <a:gd name="T98" fmla="*/ 2147483647 w 16"/>
              <a:gd name="T99" fmla="*/ 2147483647 h 2133"/>
              <a:gd name="T100" fmla="*/ 2147483647 w 16"/>
              <a:gd name="T101" fmla="*/ 2147483647 h 2133"/>
              <a:gd name="T102" fmla="*/ 2147483647 w 16"/>
              <a:gd name="T103" fmla="*/ 2147483647 h 2133"/>
              <a:gd name="T104" fmla="*/ 0 w 16"/>
              <a:gd name="T105" fmla="*/ 2147483647 h 213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2133"/>
              <a:gd name="T161" fmla="*/ 16 w 16"/>
              <a:gd name="T162" fmla="*/ 2133 h 213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2133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2" y="1312"/>
                  <a:pt x="8" y="1312"/>
                </a:cubicBezTo>
                <a:cubicBezTo>
                  <a:pt x="4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2" y="1408"/>
                  <a:pt x="8" y="1408"/>
                </a:cubicBezTo>
                <a:cubicBezTo>
                  <a:pt x="4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2" y="1504"/>
                  <a:pt x="8" y="1504"/>
                </a:cubicBezTo>
                <a:cubicBezTo>
                  <a:pt x="4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2" y="1600"/>
                  <a:pt x="8" y="1600"/>
                </a:cubicBezTo>
                <a:cubicBezTo>
                  <a:pt x="4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2" y="1696"/>
                  <a:pt x="8" y="1696"/>
                </a:cubicBezTo>
                <a:cubicBezTo>
                  <a:pt x="4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2" y="1792"/>
                  <a:pt x="8" y="1792"/>
                </a:cubicBezTo>
                <a:cubicBezTo>
                  <a:pt x="4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2" y="1888"/>
                  <a:pt x="8" y="1888"/>
                </a:cubicBezTo>
                <a:cubicBezTo>
                  <a:pt x="4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2" y="1984"/>
                  <a:pt x="8" y="1984"/>
                </a:cubicBezTo>
                <a:cubicBezTo>
                  <a:pt x="4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2" y="2080"/>
                  <a:pt x="8" y="2080"/>
                </a:cubicBezTo>
                <a:cubicBezTo>
                  <a:pt x="4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25"/>
                </a:lnTo>
                <a:cubicBezTo>
                  <a:pt x="16" y="2129"/>
                  <a:pt x="12" y="2133"/>
                  <a:pt x="8" y="2133"/>
                </a:cubicBezTo>
                <a:cubicBezTo>
                  <a:pt x="4" y="2133"/>
                  <a:pt x="0" y="2129"/>
                  <a:pt x="0" y="2125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9" name="Freeform 17"/>
          <p:cNvSpPr>
            <a:spLocks noEditPoints="1"/>
          </p:cNvSpPr>
          <p:nvPr/>
        </p:nvSpPr>
        <p:spPr bwMode="auto">
          <a:xfrm>
            <a:off x="5899150" y="2603500"/>
            <a:ext cx="42863" cy="3624263"/>
          </a:xfrm>
          <a:custGeom>
            <a:avLst/>
            <a:gdLst>
              <a:gd name="T0" fmla="*/ 2147483647 w 16"/>
              <a:gd name="T1" fmla="*/ 2147483647 h 2133"/>
              <a:gd name="T2" fmla="*/ 2147483647 w 16"/>
              <a:gd name="T3" fmla="*/ 0 h 2133"/>
              <a:gd name="T4" fmla="*/ 2147483647 w 16"/>
              <a:gd name="T5" fmla="*/ 2147483647 h 2133"/>
              <a:gd name="T6" fmla="*/ 0 w 16"/>
              <a:gd name="T7" fmla="*/ 2147483647 h 2133"/>
              <a:gd name="T8" fmla="*/ 2147483647 w 16"/>
              <a:gd name="T9" fmla="*/ 2147483647 h 2133"/>
              <a:gd name="T10" fmla="*/ 0 w 16"/>
              <a:gd name="T11" fmla="*/ 2147483647 h 2133"/>
              <a:gd name="T12" fmla="*/ 2147483647 w 16"/>
              <a:gd name="T13" fmla="*/ 2147483647 h 2133"/>
              <a:gd name="T14" fmla="*/ 2147483647 w 16"/>
              <a:gd name="T15" fmla="*/ 2147483647 h 2133"/>
              <a:gd name="T16" fmla="*/ 2147483647 w 16"/>
              <a:gd name="T17" fmla="*/ 2147483647 h 2133"/>
              <a:gd name="T18" fmla="*/ 2147483647 w 16"/>
              <a:gd name="T19" fmla="*/ 2147483647 h 2133"/>
              <a:gd name="T20" fmla="*/ 0 w 16"/>
              <a:gd name="T21" fmla="*/ 2147483647 h 2133"/>
              <a:gd name="T22" fmla="*/ 2147483647 w 16"/>
              <a:gd name="T23" fmla="*/ 2147483647 h 2133"/>
              <a:gd name="T24" fmla="*/ 0 w 16"/>
              <a:gd name="T25" fmla="*/ 2147483647 h 2133"/>
              <a:gd name="T26" fmla="*/ 2147483647 w 16"/>
              <a:gd name="T27" fmla="*/ 2147483647 h 2133"/>
              <a:gd name="T28" fmla="*/ 2147483647 w 16"/>
              <a:gd name="T29" fmla="*/ 2147483647 h 2133"/>
              <a:gd name="T30" fmla="*/ 2147483647 w 16"/>
              <a:gd name="T31" fmla="*/ 2147483647 h 2133"/>
              <a:gd name="T32" fmla="*/ 2147483647 w 16"/>
              <a:gd name="T33" fmla="*/ 2147483647 h 2133"/>
              <a:gd name="T34" fmla="*/ 0 w 16"/>
              <a:gd name="T35" fmla="*/ 2147483647 h 2133"/>
              <a:gd name="T36" fmla="*/ 2147483647 w 16"/>
              <a:gd name="T37" fmla="*/ 2147483647 h 2133"/>
              <a:gd name="T38" fmla="*/ 0 w 16"/>
              <a:gd name="T39" fmla="*/ 2147483647 h 2133"/>
              <a:gd name="T40" fmla="*/ 2147483647 w 16"/>
              <a:gd name="T41" fmla="*/ 2147483647 h 2133"/>
              <a:gd name="T42" fmla="*/ 2147483647 w 16"/>
              <a:gd name="T43" fmla="*/ 2147483647 h 2133"/>
              <a:gd name="T44" fmla="*/ 2147483647 w 16"/>
              <a:gd name="T45" fmla="*/ 2147483647 h 2133"/>
              <a:gd name="T46" fmla="*/ 2147483647 w 16"/>
              <a:gd name="T47" fmla="*/ 2147483647 h 2133"/>
              <a:gd name="T48" fmla="*/ 0 w 16"/>
              <a:gd name="T49" fmla="*/ 2147483647 h 2133"/>
              <a:gd name="T50" fmla="*/ 2147483647 w 16"/>
              <a:gd name="T51" fmla="*/ 2147483647 h 2133"/>
              <a:gd name="T52" fmla="*/ 0 w 16"/>
              <a:gd name="T53" fmla="*/ 2147483647 h 2133"/>
              <a:gd name="T54" fmla="*/ 2147483647 w 16"/>
              <a:gd name="T55" fmla="*/ 2147483647 h 2133"/>
              <a:gd name="T56" fmla="*/ 2147483647 w 16"/>
              <a:gd name="T57" fmla="*/ 2147483647 h 2133"/>
              <a:gd name="T58" fmla="*/ 2147483647 w 16"/>
              <a:gd name="T59" fmla="*/ 2147483647 h 2133"/>
              <a:gd name="T60" fmla="*/ 2147483647 w 16"/>
              <a:gd name="T61" fmla="*/ 2147483647 h 2133"/>
              <a:gd name="T62" fmla="*/ 0 w 16"/>
              <a:gd name="T63" fmla="*/ 2147483647 h 2133"/>
              <a:gd name="T64" fmla="*/ 2147483647 w 16"/>
              <a:gd name="T65" fmla="*/ 2147483647 h 2133"/>
              <a:gd name="T66" fmla="*/ 0 w 16"/>
              <a:gd name="T67" fmla="*/ 2147483647 h 2133"/>
              <a:gd name="T68" fmla="*/ 2147483647 w 16"/>
              <a:gd name="T69" fmla="*/ 2147483647 h 2133"/>
              <a:gd name="T70" fmla="*/ 2147483647 w 16"/>
              <a:gd name="T71" fmla="*/ 2147483647 h 2133"/>
              <a:gd name="T72" fmla="*/ 2147483647 w 16"/>
              <a:gd name="T73" fmla="*/ 2147483647 h 2133"/>
              <a:gd name="T74" fmla="*/ 2147483647 w 16"/>
              <a:gd name="T75" fmla="*/ 2147483647 h 2133"/>
              <a:gd name="T76" fmla="*/ 0 w 16"/>
              <a:gd name="T77" fmla="*/ 2147483647 h 2133"/>
              <a:gd name="T78" fmla="*/ 2147483647 w 16"/>
              <a:gd name="T79" fmla="*/ 2147483647 h 2133"/>
              <a:gd name="T80" fmla="*/ 0 w 16"/>
              <a:gd name="T81" fmla="*/ 2147483647 h 2133"/>
              <a:gd name="T82" fmla="*/ 2147483647 w 16"/>
              <a:gd name="T83" fmla="*/ 2147483647 h 2133"/>
              <a:gd name="T84" fmla="*/ 2147483647 w 16"/>
              <a:gd name="T85" fmla="*/ 2147483647 h 2133"/>
              <a:gd name="T86" fmla="*/ 2147483647 w 16"/>
              <a:gd name="T87" fmla="*/ 2147483647 h 2133"/>
              <a:gd name="T88" fmla="*/ 2147483647 w 16"/>
              <a:gd name="T89" fmla="*/ 2147483647 h 2133"/>
              <a:gd name="T90" fmla="*/ 0 w 16"/>
              <a:gd name="T91" fmla="*/ 2147483647 h 2133"/>
              <a:gd name="T92" fmla="*/ 2147483647 w 16"/>
              <a:gd name="T93" fmla="*/ 2147483647 h 2133"/>
              <a:gd name="T94" fmla="*/ 0 w 16"/>
              <a:gd name="T95" fmla="*/ 2147483647 h 2133"/>
              <a:gd name="T96" fmla="*/ 2147483647 w 16"/>
              <a:gd name="T97" fmla="*/ 2147483647 h 2133"/>
              <a:gd name="T98" fmla="*/ 2147483647 w 16"/>
              <a:gd name="T99" fmla="*/ 2147483647 h 2133"/>
              <a:gd name="T100" fmla="*/ 2147483647 w 16"/>
              <a:gd name="T101" fmla="*/ 2147483647 h 2133"/>
              <a:gd name="T102" fmla="*/ 2147483647 w 16"/>
              <a:gd name="T103" fmla="*/ 2147483647 h 2133"/>
              <a:gd name="T104" fmla="*/ 0 w 16"/>
              <a:gd name="T105" fmla="*/ 2147483647 h 213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2133"/>
              <a:gd name="T161" fmla="*/ 16 w 16"/>
              <a:gd name="T162" fmla="*/ 2133 h 213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2133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2" y="1312"/>
                  <a:pt x="8" y="1312"/>
                </a:cubicBezTo>
                <a:cubicBezTo>
                  <a:pt x="3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3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2" y="1408"/>
                  <a:pt x="8" y="1408"/>
                </a:cubicBezTo>
                <a:cubicBezTo>
                  <a:pt x="3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3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2" y="1504"/>
                  <a:pt x="8" y="1504"/>
                </a:cubicBezTo>
                <a:cubicBezTo>
                  <a:pt x="3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3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2" y="1600"/>
                  <a:pt x="8" y="1600"/>
                </a:cubicBezTo>
                <a:cubicBezTo>
                  <a:pt x="3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3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2" y="1696"/>
                  <a:pt x="8" y="1696"/>
                </a:cubicBezTo>
                <a:cubicBezTo>
                  <a:pt x="3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3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2" y="1792"/>
                  <a:pt x="8" y="1792"/>
                </a:cubicBezTo>
                <a:cubicBezTo>
                  <a:pt x="3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3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2" y="1888"/>
                  <a:pt x="8" y="1888"/>
                </a:cubicBezTo>
                <a:cubicBezTo>
                  <a:pt x="3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3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2" y="1984"/>
                  <a:pt x="8" y="1984"/>
                </a:cubicBezTo>
                <a:cubicBezTo>
                  <a:pt x="3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3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2" y="2080"/>
                  <a:pt x="8" y="2080"/>
                </a:cubicBezTo>
                <a:cubicBezTo>
                  <a:pt x="3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3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25"/>
                </a:lnTo>
                <a:cubicBezTo>
                  <a:pt x="16" y="2129"/>
                  <a:pt x="12" y="2133"/>
                  <a:pt x="8" y="2133"/>
                </a:cubicBezTo>
                <a:cubicBezTo>
                  <a:pt x="3" y="2133"/>
                  <a:pt x="0" y="2129"/>
                  <a:pt x="0" y="2125"/>
                </a:cubicBezTo>
                <a:lnTo>
                  <a:pt x="0" y="2120"/>
                </a:lnTo>
                <a:cubicBezTo>
                  <a:pt x="0" y="2116"/>
                  <a:pt x="3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1" name="Freeform 19"/>
          <p:cNvSpPr>
            <a:spLocks noEditPoints="1"/>
          </p:cNvSpPr>
          <p:nvPr/>
        </p:nvSpPr>
        <p:spPr bwMode="auto">
          <a:xfrm>
            <a:off x="6726238" y="2603500"/>
            <a:ext cx="42862" cy="3582988"/>
          </a:xfrm>
          <a:custGeom>
            <a:avLst/>
            <a:gdLst>
              <a:gd name="T0" fmla="*/ 2147483647 w 16"/>
              <a:gd name="T1" fmla="*/ 2147483647 h 2133"/>
              <a:gd name="T2" fmla="*/ 2147483647 w 16"/>
              <a:gd name="T3" fmla="*/ 0 h 2133"/>
              <a:gd name="T4" fmla="*/ 2147483647 w 16"/>
              <a:gd name="T5" fmla="*/ 2147483647 h 2133"/>
              <a:gd name="T6" fmla="*/ 0 w 16"/>
              <a:gd name="T7" fmla="*/ 2147483647 h 2133"/>
              <a:gd name="T8" fmla="*/ 2147483647 w 16"/>
              <a:gd name="T9" fmla="*/ 2147483647 h 2133"/>
              <a:gd name="T10" fmla="*/ 0 w 16"/>
              <a:gd name="T11" fmla="*/ 2147483647 h 2133"/>
              <a:gd name="T12" fmla="*/ 2147483647 w 16"/>
              <a:gd name="T13" fmla="*/ 2147483647 h 2133"/>
              <a:gd name="T14" fmla="*/ 2147483647 w 16"/>
              <a:gd name="T15" fmla="*/ 2147483647 h 2133"/>
              <a:gd name="T16" fmla="*/ 2147483647 w 16"/>
              <a:gd name="T17" fmla="*/ 2147483647 h 2133"/>
              <a:gd name="T18" fmla="*/ 2147483647 w 16"/>
              <a:gd name="T19" fmla="*/ 2147483647 h 2133"/>
              <a:gd name="T20" fmla="*/ 0 w 16"/>
              <a:gd name="T21" fmla="*/ 2147483647 h 2133"/>
              <a:gd name="T22" fmla="*/ 2147483647 w 16"/>
              <a:gd name="T23" fmla="*/ 2147483647 h 2133"/>
              <a:gd name="T24" fmla="*/ 0 w 16"/>
              <a:gd name="T25" fmla="*/ 2147483647 h 2133"/>
              <a:gd name="T26" fmla="*/ 2147483647 w 16"/>
              <a:gd name="T27" fmla="*/ 2147483647 h 2133"/>
              <a:gd name="T28" fmla="*/ 2147483647 w 16"/>
              <a:gd name="T29" fmla="*/ 2147483647 h 2133"/>
              <a:gd name="T30" fmla="*/ 2147483647 w 16"/>
              <a:gd name="T31" fmla="*/ 2147483647 h 2133"/>
              <a:gd name="T32" fmla="*/ 2147483647 w 16"/>
              <a:gd name="T33" fmla="*/ 2147483647 h 2133"/>
              <a:gd name="T34" fmla="*/ 0 w 16"/>
              <a:gd name="T35" fmla="*/ 2147483647 h 2133"/>
              <a:gd name="T36" fmla="*/ 2147483647 w 16"/>
              <a:gd name="T37" fmla="*/ 2147483647 h 2133"/>
              <a:gd name="T38" fmla="*/ 0 w 16"/>
              <a:gd name="T39" fmla="*/ 2147483647 h 2133"/>
              <a:gd name="T40" fmla="*/ 2147483647 w 16"/>
              <a:gd name="T41" fmla="*/ 2147483647 h 2133"/>
              <a:gd name="T42" fmla="*/ 2147483647 w 16"/>
              <a:gd name="T43" fmla="*/ 2147483647 h 2133"/>
              <a:gd name="T44" fmla="*/ 2147483647 w 16"/>
              <a:gd name="T45" fmla="*/ 2147483647 h 2133"/>
              <a:gd name="T46" fmla="*/ 2147483647 w 16"/>
              <a:gd name="T47" fmla="*/ 2147483647 h 2133"/>
              <a:gd name="T48" fmla="*/ 0 w 16"/>
              <a:gd name="T49" fmla="*/ 2147483647 h 2133"/>
              <a:gd name="T50" fmla="*/ 2147483647 w 16"/>
              <a:gd name="T51" fmla="*/ 2147483647 h 2133"/>
              <a:gd name="T52" fmla="*/ 0 w 16"/>
              <a:gd name="T53" fmla="*/ 2147483647 h 2133"/>
              <a:gd name="T54" fmla="*/ 2147483647 w 16"/>
              <a:gd name="T55" fmla="*/ 2147483647 h 2133"/>
              <a:gd name="T56" fmla="*/ 2147483647 w 16"/>
              <a:gd name="T57" fmla="*/ 2147483647 h 2133"/>
              <a:gd name="T58" fmla="*/ 2147483647 w 16"/>
              <a:gd name="T59" fmla="*/ 2147483647 h 2133"/>
              <a:gd name="T60" fmla="*/ 2147483647 w 16"/>
              <a:gd name="T61" fmla="*/ 2147483647 h 2133"/>
              <a:gd name="T62" fmla="*/ 0 w 16"/>
              <a:gd name="T63" fmla="*/ 2147483647 h 2133"/>
              <a:gd name="T64" fmla="*/ 2147483647 w 16"/>
              <a:gd name="T65" fmla="*/ 2147483647 h 2133"/>
              <a:gd name="T66" fmla="*/ 0 w 16"/>
              <a:gd name="T67" fmla="*/ 2147483647 h 2133"/>
              <a:gd name="T68" fmla="*/ 2147483647 w 16"/>
              <a:gd name="T69" fmla="*/ 2147483647 h 2133"/>
              <a:gd name="T70" fmla="*/ 2147483647 w 16"/>
              <a:gd name="T71" fmla="*/ 2147483647 h 2133"/>
              <a:gd name="T72" fmla="*/ 2147483647 w 16"/>
              <a:gd name="T73" fmla="*/ 2147483647 h 2133"/>
              <a:gd name="T74" fmla="*/ 2147483647 w 16"/>
              <a:gd name="T75" fmla="*/ 2147483647 h 2133"/>
              <a:gd name="T76" fmla="*/ 0 w 16"/>
              <a:gd name="T77" fmla="*/ 2147483647 h 2133"/>
              <a:gd name="T78" fmla="*/ 2147483647 w 16"/>
              <a:gd name="T79" fmla="*/ 2147483647 h 2133"/>
              <a:gd name="T80" fmla="*/ 0 w 16"/>
              <a:gd name="T81" fmla="*/ 2147483647 h 2133"/>
              <a:gd name="T82" fmla="*/ 2147483647 w 16"/>
              <a:gd name="T83" fmla="*/ 2147483647 h 2133"/>
              <a:gd name="T84" fmla="*/ 2147483647 w 16"/>
              <a:gd name="T85" fmla="*/ 2147483647 h 2133"/>
              <a:gd name="T86" fmla="*/ 2147483647 w 16"/>
              <a:gd name="T87" fmla="*/ 2147483647 h 2133"/>
              <a:gd name="T88" fmla="*/ 2147483647 w 16"/>
              <a:gd name="T89" fmla="*/ 2147483647 h 2133"/>
              <a:gd name="T90" fmla="*/ 0 w 16"/>
              <a:gd name="T91" fmla="*/ 2147483647 h 2133"/>
              <a:gd name="T92" fmla="*/ 2147483647 w 16"/>
              <a:gd name="T93" fmla="*/ 2147483647 h 2133"/>
              <a:gd name="T94" fmla="*/ 0 w 16"/>
              <a:gd name="T95" fmla="*/ 2147483647 h 2133"/>
              <a:gd name="T96" fmla="*/ 2147483647 w 16"/>
              <a:gd name="T97" fmla="*/ 2147483647 h 2133"/>
              <a:gd name="T98" fmla="*/ 2147483647 w 16"/>
              <a:gd name="T99" fmla="*/ 2147483647 h 2133"/>
              <a:gd name="T100" fmla="*/ 2147483647 w 16"/>
              <a:gd name="T101" fmla="*/ 2147483647 h 2133"/>
              <a:gd name="T102" fmla="*/ 2147483647 w 16"/>
              <a:gd name="T103" fmla="*/ 2147483647 h 2133"/>
              <a:gd name="T104" fmla="*/ 0 w 16"/>
              <a:gd name="T105" fmla="*/ 2147483647 h 213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2133"/>
              <a:gd name="T161" fmla="*/ 16 w 16"/>
              <a:gd name="T162" fmla="*/ 2133 h 213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2133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3" y="1312"/>
                  <a:pt x="8" y="1312"/>
                </a:cubicBezTo>
                <a:cubicBezTo>
                  <a:pt x="4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3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3" y="1408"/>
                  <a:pt x="8" y="1408"/>
                </a:cubicBezTo>
                <a:cubicBezTo>
                  <a:pt x="4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3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3" y="1504"/>
                  <a:pt x="8" y="1504"/>
                </a:cubicBezTo>
                <a:cubicBezTo>
                  <a:pt x="4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3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3" y="1600"/>
                  <a:pt x="8" y="1600"/>
                </a:cubicBezTo>
                <a:cubicBezTo>
                  <a:pt x="4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3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3" y="1696"/>
                  <a:pt x="8" y="1696"/>
                </a:cubicBezTo>
                <a:cubicBezTo>
                  <a:pt x="4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3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3" y="1792"/>
                  <a:pt x="8" y="1792"/>
                </a:cubicBezTo>
                <a:cubicBezTo>
                  <a:pt x="4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3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3" y="1888"/>
                  <a:pt x="8" y="1888"/>
                </a:cubicBezTo>
                <a:cubicBezTo>
                  <a:pt x="4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3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3" y="1984"/>
                  <a:pt x="8" y="1984"/>
                </a:cubicBezTo>
                <a:cubicBezTo>
                  <a:pt x="4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3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3" y="2080"/>
                  <a:pt x="8" y="2080"/>
                </a:cubicBezTo>
                <a:cubicBezTo>
                  <a:pt x="4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3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25"/>
                </a:lnTo>
                <a:cubicBezTo>
                  <a:pt x="16" y="2129"/>
                  <a:pt x="13" y="2133"/>
                  <a:pt x="8" y="2133"/>
                </a:cubicBezTo>
                <a:cubicBezTo>
                  <a:pt x="4" y="2133"/>
                  <a:pt x="0" y="2129"/>
                  <a:pt x="0" y="2125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3" y="2112"/>
                  <a:pt x="16" y="2116"/>
                  <a:pt x="16" y="2120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2" name="Freeform 20"/>
          <p:cNvSpPr>
            <a:spLocks noEditPoints="1"/>
          </p:cNvSpPr>
          <p:nvPr/>
        </p:nvSpPr>
        <p:spPr bwMode="auto">
          <a:xfrm>
            <a:off x="7107238" y="2603500"/>
            <a:ext cx="42862" cy="3582988"/>
          </a:xfrm>
          <a:custGeom>
            <a:avLst/>
            <a:gdLst>
              <a:gd name="T0" fmla="*/ 2147483647 w 16"/>
              <a:gd name="T1" fmla="*/ 2147483647 h 1792"/>
              <a:gd name="T2" fmla="*/ 2147483647 w 16"/>
              <a:gd name="T3" fmla="*/ 0 h 1792"/>
              <a:gd name="T4" fmla="*/ 2147483647 w 16"/>
              <a:gd name="T5" fmla="*/ 2147483647 h 1792"/>
              <a:gd name="T6" fmla="*/ 0 w 16"/>
              <a:gd name="T7" fmla="*/ 2147483647 h 1792"/>
              <a:gd name="T8" fmla="*/ 2147483647 w 16"/>
              <a:gd name="T9" fmla="*/ 2147483647 h 1792"/>
              <a:gd name="T10" fmla="*/ 0 w 16"/>
              <a:gd name="T11" fmla="*/ 2147483647 h 1792"/>
              <a:gd name="T12" fmla="*/ 2147483647 w 16"/>
              <a:gd name="T13" fmla="*/ 2147483647 h 1792"/>
              <a:gd name="T14" fmla="*/ 2147483647 w 16"/>
              <a:gd name="T15" fmla="*/ 2147483647 h 1792"/>
              <a:gd name="T16" fmla="*/ 2147483647 w 16"/>
              <a:gd name="T17" fmla="*/ 2147483647 h 1792"/>
              <a:gd name="T18" fmla="*/ 2147483647 w 16"/>
              <a:gd name="T19" fmla="*/ 2147483647 h 1792"/>
              <a:gd name="T20" fmla="*/ 0 w 16"/>
              <a:gd name="T21" fmla="*/ 2147483647 h 1792"/>
              <a:gd name="T22" fmla="*/ 2147483647 w 16"/>
              <a:gd name="T23" fmla="*/ 2147483647 h 1792"/>
              <a:gd name="T24" fmla="*/ 0 w 16"/>
              <a:gd name="T25" fmla="*/ 2147483647 h 1792"/>
              <a:gd name="T26" fmla="*/ 2147483647 w 16"/>
              <a:gd name="T27" fmla="*/ 2147483647 h 1792"/>
              <a:gd name="T28" fmla="*/ 2147483647 w 16"/>
              <a:gd name="T29" fmla="*/ 2147483647 h 1792"/>
              <a:gd name="T30" fmla="*/ 2147483647 w 16"/>
              <a:gd name="T31" fmla="*/ 2147483647 h 1792"/>
              <a:gd name="T32" fmla="*/ 2147483647 w 16"/>
              <a:gd name="T33" fmla="*/ 2147483647 h 1792"/>
              <a:gd name="T34" fmla="*/ 0 w 16"/>
              <a:gd name="T35" fmla="*/ 2147483647 h 1792"/>
              <a:gd name="T36" fmla="*/ 2147483647 w 16"/>
              <a:gd name="T37" fmla="*/ 2147483647 h 1792"/>
              <a:gd name="T38" fmla="*/ 0 w 16"/>
              <a:gd name="T39" fmla="*/ 2147483647 h 1792"/>
              <a:gd name="T40" fmla="*/ 2147483647 w 16"/>
              <a:gd name="T41" fmla="*/ 2147483647 h 1792"/>
              <a:gd name="T42" fmla="*/ 2147483647 w 16"/>
              <a:gd name="T43" fmla="*/ 2147483647 h 1792"/>
              <a:gd name="T44" fmla="*/ 2147483647 w 16"/>
              <a:gd name="T45" fmla="*/ 2147483647 h 1792"/>
              <a:gd name="T46" fmla="*/ 2147483647 w 16"/>
              <a:gd name="T47" fmla="*/ 2147483647 h 1792"/>
              <a:gd name="T48" fmla="*/ 0 w 16"/>
              <a:gd name="T49" fmla="*/ 2147483647 h 1792"/>
              <a:gd name="T50" fmla="*/ 2147483647 w 16"/>
              <a:gd name="T51" fmla="*/ 2147483647 h 1792"/>
              <a:gd name="T52" fmla="*/ 0 w 16"/>
              <a:gd name="T53" fmla="*/ 2147483647 h 1792"/>
              <a:gd name="T54" fmla="*/ 2147483647 w 16"/>
              <a:gd name="T55" fmla="*/ 2147483647 h 1792"/>
              <a:gd name="T56" fmla="*/ 2147483647 w 16"/>
              <a:gd name="T57" fmla="*/ 2147483647 h 1792"/>
              <a:gd name="T58" fmla="*/ 2147483647 w 16"/>
              <a:gd name="T59" fmla="*/ 2147483647 h 1792"/>
              <a:gd name="T60" fmla="*/ 2147483647 w 16"/>
              <a:gd name="T61" fmla="*/ 2147483647 h 1792"/>
              <a:gd name="T62" fmla="*/ 0 w 16"/>
              <a:gd name="T63" fmla="*/ 2147483647 h 1792"/>
              <a:gd name="T64" fmla="*/ 2147483647 w 16"/>
              <a:gd name="T65" fmla="*/ 2147483647 h 1792"/>
              <a:gd name="T66" fmla="*/ 0 w 16"/>
              <a:gd name="T67" fmla="*/ 2147483647 h 1792"/>
              <a:gd name="T68" fmla="*/ 2147483647 w 16"/>
              <a:gd name="T69" fmla="*/ 2147483647 h 1792"/>
              <a:gd name="T70" fmla="*/ 2147483647 w 16"/>
              <a:gd name="T71" fmla="*/ 2147483647 h 1792"/>
              <a:gd name="T72" fmla="*/ 2147483647 w 16"/>
              <a:gd name="T73" fmla="*/ 2147483647 h 1792"/>
              <a:gd name="T74" fmla="*/ 2147483647 w 16"/>
              <a:gd name="T75" fmla="*/ 2147483647 h 1792"/>
              <a:gd name="T76" fmla="*/ 0 w 16"/>
              <a:gd name="T77" fmla="*/ 2147483647 h 1792"/>
              <a:gd name="T78" fmla="*/ 2147483647 w 16"/>
              <a:gd name="T79" fmla="*/ 2147483647 h 1792"/>
              <a:gd name="T80" fmla="*/ 0 w 16"/>
              <a:gd name="T81" fmla="*/ 2147483647 h 1792"/>
              <a:gd name="T82" fmla="*/ 2147483647 w 16"/>
              <a:gd name="T83" fmla="*/ 2147483647 h 1792"/>
              <a:gd name="T84" fmla="*/ 2147483647 w 16"/>
              <a:gd name="T85" fmla="*/ 2147483647 h 1792"/>
              <a:gd name="T86" fmla="*/ 2147483647 w 16"/>
              <a:gd name="T87" fmla="*/ 2147483647 h 179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6"/>
              <a:gd name="T133" fmla="*/ 0 h 1792"/>
              <a:gd name="T134" fmla="*/ 16 w 16"/>
              <a:gd name="T135" fmla="*/ 1792 h 179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6" h="1792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2" y="1312"/>
                  <a:pt x="8" y="1312"/>
                </a:cubicBezTo>
                <a:cubicBezTo>
                  <a:pt x="3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3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2" y="1408"/>
                  <a:pt x="8" y="1408"/>
                </a:cubicBezTo>
                <a:cubicBezTo>
                  <a:pt x="3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3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2" y="1504"/>
                  <a:pt x="8" y="1504"/>
                </a:cubicBezTo>
                <a:cubicBezTo>
                  <a:pt x="3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3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2" y="1600"/>
                  <a:pt x="8" y="1600"/>
                </a:cubicBezTo>
                <a:cubicBezTo>
                  <a:pt x="3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3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2" y="1696"/>
                  <a:pt x="8" y="1696"/>
                </a:cubicBezTo>
                <a:cubicBezTo>
                  <a:pt x="3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3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2" y="1792"/>
                  <a:pt x="8" y="1792"/>
                </a:cubicBezTo>
                <a:cubicBezTo>
                  <a:pt x="3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3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3" name="Freeform 21"/>
          <p:cNvSpPr>
            <a:spLocks noEditPoints="1"/>
          </p:cNvSpPr>
          <p:nvPr/>
        </p:nvSpPr>
        <p:spPr bwMode="auto">
          <a:xfrm flipH="1">
            <a:off x="7551738" y="2603500"/>
            <a:ext cx="42862" cy="3624263"/>
          </a:xfrm>
          <a:custGeom>
            <a:avLst/>
            <a:gdLst>
              <a:gd name="T0" fmla="*/ 2147483647 w 16"/>
              <a:gd name="T1" fmla="*/ 2147483647 h 2133"/>
              <a:gd name="T2" fmla="*/ 2147483647 w 16"/>
              <a:gd name="T3" fmla="*/ 0 h 2133"/>
              <a:gd name="T4" fmla="*/ 2147483647 w 16"/>
              <a:gd name="T5" fmla="*/ 2147483647 h 2133"/>
              <a:gd name="T6" fmla="*/ 0 w 16"/>
              <a:gd name="T7" fmla="*/ 2147483647 h 2133"/>
              <a:gd name="T8" fmla="*/ 2147483647 w 16"/>
              <a:gd name="T9" fmla="*/ 2147483647 h 2133"/>
              <a:gd name="T10" fmla="*/ 0 w 16"/>
              <a:gd name="T11" fmla="*/ 2147483647 h 2133"/>
              <a:gd name="T12" fmla="*/ 2147483647 w 16"/>
              <a:gd name="T13" fmla="*/ 2147483647 h 2133"/>
              <a:gd name="T14" fmla="*/ 2147483647 w 16"/>
              <a:gd name="T15" fmla="*/ 2147483647 h 2133"/>
              <a:gd name="T16" fmla="*/ 2147483647 w 16"/>
              <a:gd name="T17" fmla="*/ 2147483647 h 2133"/>
              <a:gd name="T18" fmla="*/ 2147483647 w 16"/>
              <a:gd name="T19" fmla="*/ 2147483647 h 2133"/>
              <a:gd name="T20" fmla="*/ 0 w 16"/>
              <a:gd name="T21" fmla="*/ 2147483647 h 2133"/>
              <a:gd name="T22" fmla="*/ 2147483647 w 16"/>
              <a:gd name="T23" fmla="*/ 2147483647 h 2133"/>
              <a:gd name="T24" fmla="*/ 0 w 16"/>
              <a:gd name="T25" fmla="*/ 2147483647 h 2133"/>
              <a:gd name="T26" fmla="*/ 2147483647 w 16"/>
              <a:gd name="T27" fmla="*/ 2147483647 h 2133"/>
              <a:gd name="T28" fmla="*/ 2147483647 w 16"/>
              <a:gd name="T29" fmla="*/ 2147483647 h 2133"/>
              <a:gd name="T30" fmla="*/ 2147483647 w 16"/>
              <a:gd name="T31" fmla="*/ 2147483647 h 2133"/>
              <a:gd name="T32" fmla="*/ 2147483647 w 16"/>
              <a:gd name="T33" fmla="*/ 2147483647 h 2133"/>
              <a:gd name="T34" fmla="*/ 0 w 16"/>
              <a:gd name="T35" fmla="*/ 2147483647 h 2133"/>
              <a:gd name="T36" fmla="*/ 2147483647 w 16"/>
              <a:gd name="T37" fmla="*/ 2147483647 h 2133"/>
              <a:gd name="T38" fmla="*/ 0 w 16"/>
              <a:gd name="T39" fmla="*/ 2147483647 h 2133"/>
              <a:gd name="T40" fmla="*/ 2147483647 w 16"/>
              <a:gd name="T41" fmla="*/ 2147483647 h 2133"/>
              <a:gd name="T42" fmla="*/ 2147483647 w 16"/>
              <a:gd name="T43" fmla="*/ 2147483647 h 2133"/>
              <a:gd name="T44" fmla="*/ 2147483647 w 16"/>
              <a:gd name="T45" fmla="*/ 2147483647 h 2133"/>
              <a:gd name="T46" fmla="*/ 2147483647 w 16"/>
              <a:gd name="T47" fmla="*/ 2147483647 h 2133"/>
              <a:gd name="T48" fmla="*/ 0 w 16"/>
              <a:gd name="T49" fmla="*/ 2147483647 h 2133"/>
              <a:gd name="T50" fmla="*/ 2147483647 w 16"/>
              <a:gd name="T51" fmla="*/ 2147483647 h 2133"/>
              <a:gd name="T52" fmla="*/ 0 w 16"/>
              <a:gd name="T53" fmla="*/ 2147483647 h 2133"/>
              <a:gd name="T54" fmla="*/ 2147483647 w 16"/>
              <a:gd name="T55" fmla="*/ 2147483647 h 2133"/>
              <a:gd name="T56" fmla="*/ 2147483647 w 16"/>
              <a:gd name="T57" fmla="*/ 2147483647 h 2133"/>
              <a:gd name="T58" fmla="*/ 2147483647 w 16"/>
              <a:gd name="T59" fmla="*/ 2147483647 h 2133"/>
              <a:gd name="T60" fmla="*/ 2147483647 w 16"/>
              <a:gd name="T61" fmla="*/ 2147483647 h 2133"/>
              <a:gd name="T62" fmla="*/ 0 w 16"/>
              <a:gd name="T63" fmla="*/ 2147483647 h 2133"/>
              <a:gd name="T64" fmla="*/ 2147483647 w 16"/>
              <a:gd name="T65" fmla="*/ 2147483647 h 2133"/>
              <a:gd name="T66" fmla="*/ 0 w 16"/>
              <a:gd name="T67" fmla="*/ 2147483647 h 2133"/>
              <a:gd name="T68" fmla="*/ 2147483647 w 16"/>
              <a:gd name="T69" fmla="*/ 2147483647 h 2133"/>
              <a:gd name="T70" fmla="*/ 2147483647 w 16"/>
              <a:gd name="T71" fmla="*/ 2147483647 h 2133"/>
              <a:gd name="T72" fmla="*/ 2147483647 w 16"/>
              <a:gd name="T73" fmla="*/ 2147483647 h 2133"/>
              <a:gd name="T74" fmla="*/ 2147483647 w 16"/>
              <a:gd name="T75" fmla="*/ 2147483647 h 2133"/>
              <a:gd name="T76" fmla="*/ 0 w 16"/>
              <a:gd name="T77" fmla="*/ 2147483647 h 2133"/>
              <a:gd name="T78" fmla="*/ 2147483647 w 16"/>
              <a:gd name="T79" fmla="*/ 2147483647 h 2133"/>
              <a:gd name="T80" fmla="*/ 0 w 16"/>
              <a:gd name="T81" fmla="*/ 2147483647 h 2133"/>
              <a:gd name="T82" fmla="*/ 2147483647 w 16"/>
              <a:gd name="T83" fmla="*/ 2147483647 h 2133"/>
              <a:gd name="T84" fmla="*/ 2147483647 w 16"/>
              <a:gd name="T85" fmla="*/ 2147483647 h 2133"/>
              <a:gd name="T86" fmla="*/ 2147483647 w 16"/>
              <a:gd name="T87" fmla="*/ 2147483647 h 2133"/>
              <a:gd name="T88" fmla="*/ 2147483647 w 16"/>
              <a:gd name="T89" fmla="*/ 2147483647 h 2133"/>
              <a:gd name="T90" fmla="*/ 0 w 16"/>
              <a:gd name="T91" fmla="*/ 2147483647 h 2133"/>
              <a:gd name="T92" fmla="*/ 2147483647 w 16"/>
              <a:gd name="T93" fmla="*/ 2147483647 h 2133"/>
              <a:gd name="T94" fmla="*/ 0 w 16"/>
              <a:gd name="T95" fmla="*/ 2147483647 h 2133"/>
              <a:gd name="T96" fmla="*/ 2147483647 w 16"/>
              <a:gd name="T97" fmla="*/ 2147483647 h 2133"/>
              <a:gd name="T98" fmla="*/ 2147483647 w 16"/>
              <a:gd name="T99" fmla="*/ 2147483647 h 2133"/>
              <a:gd name="T100" fmla="*/ 2147483647 w 16"/>
              <a:gd name="T101" fmla="*/ 2147483647 h 2133"/>
              <a:gd name="T102" fmla="*/ 2147483647 w 16"/>
              <a:gd name="T103" fmla="*/ 2147483647 h 2133"/>
              <a:gd name="T104" fmla="*/ 0 w 16"/>
              <a:gd name="T105" fmla="*/ 2147483647 h 213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2133"/>
              <a:gd name="T161" fmla="*/ 16 w 16"/>
              <a:gd name="T162" fmla="*/ 2133 h 213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2133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3" y="1312"/>
                  <a:pt x="8" y="1312"/>
                </a:cubicBezTo>
                <a:cubicBezTo>
                  <a:pt x="4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3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3" y="1408"/>
                  <a:pt x="8" y="1408"/>
                </a:cubicBezTo>
                <a:cubicBezTo>
                  <a:pt x="4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3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3" y="1504"/>
                  <a:pt x="8" y="1504"/>
                </a:cubicBezTo>
                <a:cubicBezTo>
                  <a:pt x="4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3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3" y="1600"/>
                  <a:pt x="8" y="1600"/>
                </a:cubicBezTo>
                <a:cubicBezTo>
                  <a:pt x="4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3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3" y="1696"/>
                  <a:pt x="8" y="1696"/>
                </a:cubicBezTo>
                <a:cubicBezTo>
                  <a:pt x="4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3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3" y="1792"/>
                  <a:pt x="8" y="1792"/>
                </a:cubicBezTo>
                <a:cubicBezTo>
                  <a:pt x="4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3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3" y="1888"/>
                  <a:pt x="8" y="1888"/>
                </a:cubicBezTo>
                <a:cubicBezTo>
                  <a:pt x="4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3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3" y="1984"/>
                  <a:pt x="8" y="1984"/>
                </a:cubicBezTo>
                <a:cubicBezTo>
                  <a:pt x="4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3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3" y="2080"/>
                  <a:pt x="8" y="2080"/>
                </a:cubicBezTo>
                <a:cubicBezTo>
                  <a:pt x="4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3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25"/>
                </a:lnTo>
                <a:cubicBezTo>
                  <a:pt x="16" y="2129"/>
                  <a:pt x="13" y="2133"/>
                  <a:pt x="8" y="2133"/>
                </a:cubicBezTo>
                <a:cubicBezTo>
                  <a:pt x="4" y="2133"/>
                  <a:pt x="0" y="2129"/>
                  <a:pt x="0" y="2125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3" y="2112"/>
                  <a:pt x="16" y="2116"/>
                  <a:pt x="16" y="2120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5138738" y="5100638"/>
            <a:ext cx="8032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927725" y="5100638"/>
            <a:ext cx="36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6356350" y="4291013"/>
            <a:ext cx="36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7150100" y="5100638"/>
            <a:ext cx="369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6772275" y="4267200"/>
            <a:ext cx="377825" cy="833438"/>
          </a:xfrm>
          <a:prstGeom prst="rect">
            <a:avLst/>
          </a:prstGeom>
          <a:solidFill>
            <a:srgbClr val="FF00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3819" name="Line 27"/>
          <p:cNvSpPr>
            <a:spLocks noChangeShapeType="1"/>
          </p:cNvSpPr>
          <p:nvPr/>
        </p:nvSpPr>
        <p:spPr bwMode="auto">
          <a:xfrm>
            <a:off x="4338638" y="4291013"/>
            <a:ext cx="4143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719638" y="4287838"/>
            <a:ext cx="4143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7578725" y="5100638"/>
            <a:ext cx="11128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2" name="Line 30"/>
          <p:cNvSpPr>
            <a:spLocks noChangeShapeType="1"/>
          </p:cNvSpPr>
          <p:nvPr/>
        </p:nvSpPr>
        <p:spPr bwMode="auto">
          <a:xfrm>
            <a:off x="5145088" y="4287838"/>
            <a:ext cx="0" cy="812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6303963" y="4291013"/>
            <a:ext cx="0" cy="812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4" name="Line 32"/>
          <p:cNvSpPr>
            <a:spLocks noChangeShapeType="1"/>
          </p:cNvSpPr>
          <p:nvPr/>
        </p:nvSpPr>
        <p:spPr bwMode="auto">
          <a:xfrm>
            <a:off x="7127875" y="4292600"/>
            <a:ext cx="0" cy="812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25" name="Line 33"/>
          <p:cNvSpPr>
            <a:spLocks noChangeShapeType="1"/>
          </p:cNvSpPr>
          <p:nvPr/>
        </p:nvSpPr>
        <p:spPr bwMode="auto">
          <a:xfrm>
            <a:off x="6726238" y="4292600"/>
            <a:ext cx="41433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271963" y="5640388"/>
            <a:ext cx="4419600" cy="644525"/>
            <a:chOff x="2640" y="3549"/>
            <a:chExt cx="2784" cy="406"/>
          </a:xfrm>
        </p:grpSpPr>
        <p:sp>
          <p:nvSpPr>
            <p:cNvPr id="33851" name="Line 35"/>
            <p:cNvSpPr>
              <a:spLocks noChangeShapeType="1"/>
            </p:cNvSpPr>
            <p:nvPr/>
          </p:nvSpPr>
          <p:spPr bwMode="auto">
            <a:xfrm>
              <a:off x="2640" y="3955"/>
              <a:ext cx="5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2" name="Line 36"/>
            <p:cNvSpPr>
              <a:spLocks noChangeShapeType="1"/>
            </p:cNvSpPr>
            <p:nvPr/>
          </p:nvSpPr>
          <p:spPr bwMode="auto">
            <a:xfrm flipV="1">
              <a:off x="3172" y="3549"/>
              <a:ext cx="0" cy="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3" name="Line 37"/>
            <p:cNvSpPr>
              <a:spLocks noChangeShapeType="1"/>
            </p:cNvSpPr>
            <p:nvPr/>
          </p:nvSpPr>
          <p:spPr bwMode="auto">
            <a:xfrm>
              <a:off x="3172" y="3549"/>
              <a:ext cx="7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4" name="Line 38"/>
            <p:cNvSpPr>
              <a:spLocks noChangeShapeType="1"/>
            </p:cNvSpPr>
            <p:nvPr/>
          </p:nvSpPr>
          <p:spPr bwMode="auto">
            <a:xfrm flipH="1">
              <a:off x="3916" y="3549"/>
              <a:ext cx="4" cy="3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5" name="Line 39"/>
            <p:cNvSpPr>
              <a:spLocks noChangeShapeType="1"/>
            </p:cNvSpPr>
            <p:nvPr/>
          </p:nvSpPr>
          <p:spPr bwMode="auto">
            <a:xfrm>
              <a:off x="3925" y="3946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Line 40"/>
            <p:cNvSpPr>
              <a:spLocks noChangeShapeType="1"/>
            </p:cNvSpPr>
            <p:nvPr/>
          </p:nvSpPr>
          <p:spPr bwMode="auto">
            <a:xfrm>
              <a:off x="4207" y="3942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Line 41"/>
            <p:cNvSpPr>
              <a:spLocks noChangeShapeType="1"/>
            </p:cNvSpPr>
            <p:nvPr/>
          </p:nvSpPr>
          <p:spPr bwMode="auto">
            <a:xfrm flipV="1">
              <a:off x="4439" y="3549"/>
              <a:ext cx="0" cy="3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Line 42"/>
            <p:cNvSpPr>
              <a:spLocks noChangeShapeType="1"/>
            </p:cNvSpPr>
            <p:nvPr/>
          </p:nvSpPr>
          <p:spPr bwMode="auto">
            <a:xfrm>
              <a:off x="4447" y="3549"/>
              <a:ext cx="9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36" name="Freeform 44"/>
          <p:cNvSpPr>
            <a:spLocks noEditPoints="1"/>
          </p:cNvSpPr>
          <p:nvPr/>
        </p:nvSpPr>
        <p:spPr bwMode="auto">
          <a:xfrm>
            <a:off x="6278563" y="1798638"/>
            <a:ext cx="22225" cy="4430712"/>
          </a:xfrm>
          <a:custGeom>
            <a:avLst/>
            <a:gdLst>
              <a:gd name="T0" fmla="*/ 0 w 16"/>
              <a:gd name="T1" fmla="*/ 2147483647 h 3328"/>
              <a:gd name="T2" fmla="*/ 2147483647 w 16"/>
              <a:gd name="T3" fmla="*/ 2147483647 h 3328"/>
              <a:gd name="T4" fmla="*/ 0 w 16"/>
              <a:gd name="T5" fmla="*/ 2147483647 h 3328"/>
              <a:gd name="T6" fmla="*/ 2147483647 w 16"/>
              <a:gd name="T7" fmla="*/ 2147483647 h 3328"/>
              <a:gd name="T8" fmla="*/ 2147483647 w 16"/>
              <a:gd name="T9" fmla="*/ 2147483647 h 3328"/>
              <a:gd name="T10" fmla="*/ 2147483647 w 16"/>
              <a:gd name="T11" fmla="*/ 2147483647 h 3328"/>
              <a:gd name="T12" fmla="*/ 2147483647 w 16"/>
              <a:gd name="T13" fmla="*/ 2147483647 h 3328"/>
              <a:gd name="T14" fmla="*/ 0 w 16"/>
              <a:gd name="T15" fmla="*/ 2147483647 h 3328"/>
              <a:gd name="T16" fmla="*/ 2147483647 w 16"/>
              <a:gd name="T17" fmla="*/ 2147483647 h 3328"/>
              <a:gd name="T18" fmla="*/ 0 w 16"/>
              <a:gd name="T19" fmla="*/ 2147483647 h 3328"/>
              <a:gd name="T20" fmla="*/ 2147483647 w 16"/>
              <a:gd name="T21" fmla="*/ 2147483647 h 3328"/>
              <a:gd name="T22" fmla="*/ 2147483647 w 16"/>
              <a:gd name="T23" fmla="*/ 2147483647 h 3328"/>
              <a:gd name="T24" fmla="*/ 2147483647 w 16"/>
              <a:gd name="T25" fmla="*/ 2147483647 h 3328"/>
              <a:gd name="T26" fmla="*/ 2147483647 w 16"/>
              <a:gd name="T27" fmla="*/ 2147483647 h 3328"/>
              <a:gd name="T28" fmla="*/ 0 w 16"/>
              <a:gd name="T29" fmla="*/ 2147483647 h 3328"/>
              <a:gd name="T30" fmla="*/ 2147483647 w 16"/>
              <a:gd name="T31" fmla="*/ 2147483647 h 3328"/>
              <a:gd name="T32" fmla="*/ 0 w 16"/>
              <a:gd name="T33" fmla="*/ 2147483647 h 3328"/>
              <a:gd name="T34" fmla="*/ 2147483647 w 16"/>
              <a:gd name="T35" fmla="*/ 2147483647 h 3328"/>
              <a:gd name="T36" fmla="*/ 2147483647 w 16"/>
              <a:gd name="T37" fmla="*/ 2147483647 h 3328"/>
              <a:gd name="T38" fmla="*/ 2147483647 w 16"/>
              <a:gd name="T39" fmla="*/ 2147483647 h 3328"/>
              <a:gd name="T40" fmla="*/ 2147483647 w 16"/>
              <a:gd name="T41" fmla="*/ 2147483647 h 3328"/>
              <a:gd name="T42" fmla="*/ 0 w 16"/>
              <a:gd name="T43" fmla="*/ 2147483647 h 3328"/>
              <a:gd name="T44" fmla="*/ 2147483647 w 16"/>
              <a:gd name="T45" fmla="*/ 2147483647 h 3328"/>
              <a:gd name="T46" fmla="*/ 0 w 16"/>
              <a:gd name="T47" fmla="*/ 2147483647 h 3328"/>
              <a:gd name="T48" fmla="*/ 2147483647 w 16"/>
              <a:gd name="T49" fmla="*/ 2147483647 h 3328"/>
              <a:gd name="T50" fmla="*/ 2147483647 w 16"/>
              <a:gd name="T51" fmla="*/ 2147483647 h 3328"/>
              <a:gd name="T52" fmla="*/ 2147483647 w 16"/>
              <a:gd name="T53" fmla="*/ 2147483647 h 3328"/>
              <a:gd name="T54" fmla="*/ 2147483647 w 16"/>
              <a:gd name="T55" fmla="*/ 2147483647 h 3328"/>
              <a:gd name="T56" fmla="*/ 0 w 16"/>
              <a:gd name="T57" fmla="*/ 2147483647 h 3328"/>
              <a:gd name="T58" fmla="*/ 2147483647 w 16"/>
              <a:gd name="T59" fmla="*/ 2147483647 h 3328"/>
              <a:gd name="T60" fmla="*/ 0 w 16"/>
              <a:gd name="T61" fmla="*/ 2147483647 h 3328"/>
              <a:gd name="T62" fmla="*/ 2147483647 w 16"/>
              <a:gd name="T63" fmla="*/ 2147483647 h 3328"/>
              <a:gd name="T64" fmla="*/ 2147483647 w 16"/>
              <a:gd name="T65" fmla="*/ 2147483647 h 3328"/>
              <a:gd name="T66" fmla="*/ 2147483647 w 16"/>
              <a:gd name="T67" fmla="*/ 2147483647 h 3328"/>
              <a:gd name="T68" fmla="*/ 2147483647 w 16"/>
              <a:gd name="T69" fmla="*/ 2147483647 h 3328"/>
              <a:gd name="T70" fmla="*/ 0 w 16"/>
              <a:gd name="T71" fmla="*/ 2147483647 h 3328"/>
              <a:gd name="T72" fmla="*/ 2147483647 w 16"/>
              <a:gd name="T73" fmla="*/ 2147483647 h 3328"/>
              <a:gd name="T74" fmla="*/ 0 w 16"/>
              <a:gd name="T75" fmla="*/ 2147483647 h 3328"/>
              <a:gd name="T76" fmla="*/ 2147483647 w 16"/>
              <a:gd name="T77" fmla="*/ 2147483647 h 3328"/>
              <a:gd name="T78" fmla="*/ 2147483647 w 16"/>
              <a:gd name="T79" fmla="*/ 2147483647 h 3328"/>
              <a:gd name="T80" fmla="*/ 2147483647 w 16"/>
              <a:gd name="T81" fmla="*/ 2147483647 h 3328"/>
              <a:gd name="T82" fmla="*/ 2147483647 w 16"/>
              <a:gd name="T83" fmla="*/ 2147483647 h 3328"/>
              <a:gd name="T84" fmla="*/ 0 w 16"/>
              <a:gd name="T85" fmla="*/ 2147483647 h 3328"/>
              <a:gd name="T86" fmla="*/ 2147483647 w 16"/>
              <a:gd name="T87" fmla="*/ 2147483647 h 3328"/>
              <a:gd name="T88" fmla="*/ 0 w 16"/>
              <a:gd name="T89" fmla="*/ 2147483647 h 3328"/>
              <a:gd name="T90" fmla="*/ 2147483647 w 16"/>
              <a:gd name="T91" fmla="*/ 2147483647 h 3328"/>
              <a:gd name="T92" fmla="*/ 2147483647 w 16"/>
              <a:gd name="T93" fmla="*/ 2147483647 h 3328"/>
              <a:gd name="T94" fmla="*/ 2147483647 w 16"/>
              <a:gd name="T95" fmla="*/ 2147483647 h 3328"/>
              <a:gd name="T96" fmla="*/ 2147483647 w 16"/>
              <a:gd name="T97" fmla="*/ 2147483647 h 3328"/>
              <a:gd name="T98" fmla="*/ 0 w 16"/>
              <a:gd name="T99" fmla="*/ 2147483647 h 3328"/>
              <a:gd name="T100" fmla="*/ 2147483647 w 16"/>
              <a:gd name="T101" fmla="*/ 2147483647 h 3328"/>
              <a:gd name="T102" fmla="*/ 0 w 16"/>
              <a:gd name="T103" fmla="*/ 2147483647 h 3328"/>
              <a:gd name="T104" fmla="*/ 2147483647 w 16"/>
              <a:gd name="T105" fmla="*/ 2147483647 h 3328"/>
              <a:gd name="T106" fmla="*/ 2147483647 w 16"/>
              <a:gd name="T107" fmla="*/ 2147483647 h 3328"/>
              <a:gd name="T108" fmla="*/ 2147483647 w 16"/>
              <a:gd name="T109" fmla="*/ 2147483647 h 3328"/>
              <a:gd name="T110" fmla="*/ 2147483647 w 16"/>
              <a:gd name="T111" fmla="*/ 2147483647 h 3328"/>
              <a:gd name="T112" fmla="*/ 0 w 16"/>
              <a:gd name="T113" fmla="*/ 2147483647 h 3328"/>
              <a:gd name="T114" fmla="*/ 2147483647 w 16"/>
              <a:gd name="T115" fmla="*/ 2147483647 h 3328"/>
              <a:gd name="T116" fmla="*/ 0 w 16"/>
              <a:gd name="T117" fmla="*/ 2147483647 h 3328"/>
              <a:gd name="T118" fmla="*/ 2147483647 w 16"/>
              <a:gd name="T119" fmla="*/ 2147483647 h 3328"/>
              <a:gd name="T120" fmla="*/ 2147483647 w 16"/>
              <a:gd name="T121" fmla="*/ 2147483647 h 332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"/>
              <a:gd name="T184" fmla="*/ 0 h 3328"/>
              <a:gd name="T185" fmla="*/ 16 w 16"/>
              <a:gd name="T186" fmla="*/ 3328 h 332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" h="3328">
                <a:moveTo>
                  <a:pt x="16" y="8"/>
                </a:moveTo>
                <a:lnTo>
                  <a:pt x="16" y="56"/>
                </a:lnTo>
                <a:cubicBezTo>
                  <a:pt x="16" y="61"/>
                  <a:pt x="12" y="64"/>
                  <a:pt x="8" y="64"/>
                </a:cubicBezTo>
                <a:cubicBezTo>
                  <a:pt x="3" y="64"/>
                  <a:pt x="0" y="61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7"/>
                  <a:pt x="12" y="160"/>
                  <a:pt x="8" y="160"/>
                </a:cubicBezTo>
                <a:cubicBezTo>
                  <a:pt x="3" y="160"/>
                  <a:pt x="0" y="157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3"/>
                  <a:pt x="12" y="256"/>
                  <a:pt x="8" y="256"/>
                </a:cubicBezTo>
                <a:cubicBezTo>
                  <a:pt x="3" y="256"/>
                  <a:pt x="0" y="253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9"/>
                  <a:pt x="12" y="352"/>
                  <a:pt x="8" y="352"/>
                </a:cubicBezTo>
                <a:cubicBezTo>
                  <a:pt x="3" y="352"/>
                  <a:pt x="0" y="349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5"/>
                  <a:pt x="12" y="448"/>
                  <a:pt x="8" y="448"/>
                </a:cubicBezTo>
                <a:cubicBezTo>
                  <a:pt x="3" y="448"/>
                  <a:pt x="0" y="445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1"/>
                  <a:pt x="12" y="544"/>
                  <a:pt x="8" y="544"/>
                </a:cubicBezTo>
                <a:cubicBezTo>
                  <a:pt x="3" y="544"/>
                  <a:pt x="0" y="541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7"/>
                  <a:pt x="12" y="640"/>
                  <a:pt x="8" y="640"/>
                </a:cubicBezTo>
                <a:cubicBezTo>
                  <a:pt x="3" y="640"/>
                  <a:pt x="0" y="637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3"/>
                  <a:pt x="12" y="736"/>
                  <a:pt x="8" y="736"/>
                </a:cubicBezTo>
                <a:cubicBezTo>
                  <a:pt x="3" y="736"/>
                  <a:pt x="0" y="733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9"/>
                  <a:pt x="12" y="832"/>
                  <a:pt x="8" y="832"/>
                </a:cubicBezTo>
                <a:cubicBezTo>
                  <a:pt x="3" y="832"/>
                  <a:pt x="0" y="829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5"/>
                  <a:pt x="12" y="928"/>
                  <a:pt x="8" y="928"/>
                </a:cubicBezTo>
                <a:cubicBezTo>
                  <a:pt x="3" y="928"/>
                  <a:pt x="0" y="925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1"/>
                  <a:pt x="12" y="1024"/>
                  <a:pt x="8" y="1024"/>
                </a:cubicBezTo>
                <a:cubicBezTo>
                  <a:pt x="3" y="1024"/>
                  <a:pt x="0" y="1021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7"/>
                  <a:pt x="12" y="1120"/>
                  <a:pt x="8" y="1120"/>
                </a:cubicBezTo>
                <a:cubicBezTo>
                  <a:pt x="3" y="1120"/>
                  <a:pt x="0" y="1117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3"/>
                  <a:pt x="12" y="1216"/>
                  <a:pt x="8" y="1216"/>
                </a:cubicBezTo>
                <a:cubicBezTo>
                  <a:pt x="3" y="1216"/>
                  <a:pt x="0" y="1213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9"/>
                  <a:pt x="12" y="1312"/>
                  <a:pt x="8" y="1312"/>
                </a:cubicBezTo>
                <a:cubicBezTo>
                  <a:pt x="3" y="1312"/>
                  <a:pt x="0" y="1309"/>
                  <a:pt x="0" y="1304"/>
                </a:cubicBezTo>
                <a:lnTo>
                  <a:pt x="0" y="1256"/>
                </a:lnTo>
                <a:cubicBezTo>
                  <a:pt x="0" y="1252"/>
                  <a:pt x="3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5"/>
                  <a:pt x="12" y="1408"/>
                  <a:pt x="8" y="1408"/>
                </a:cubicBezTo>
                <a:cubicBezTo>
                  <a:pt x="3" y="1408"/>
                  <a:pt x="0" y="1405"/>
                  <a:pt x="0" y="1400"/>
                </a:cubicBezTo>
                <a:lnTo>
                  <a:pt x="0" y="1352"/>
                </a:lnTo>
                <a:cubicBezTo>
                  <a:pt x="0" y="1348"/>
                  <a:pt x="3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1"/>
                  <a:pt x="12" y="1504"/>
                  <a:pt x="8" y="1504"/>
                </a:cubicBezTo>
                <a:cubicBezTo>
                  <a:pt x="3" y="1504"/>
                  <a:pt x="0" y="1501"/>
                  <a:pt x="0" y="1496"/>
                </a:cubicBezTo>
                <a:lnTo>
                  <a:pt x="0" y="1448"/>
                </a:lnTo>
                <a:cubicBezTo>
                  <a:pt x="0" y="1444"/>
                  <a:pt x="3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7"/>
                  <a:pt x="12" y="1600"/>
                  <a:pt x="8" y="1600"/>
                </a:cubicBezTo>
                <a:cubicBezTo>
                  <a:pt x="3" y="1600"/>
                  <a:pt x="0" y="1597"/>
                  <a:pt x="0" y="1592"/>
                </a:cubicBezTo>
                <a:lnTo>
                  <a:pt x="0" y="1544"/>
                </a:lnTo>
                <a:cubicBezTo>
                  <a:pt x="0" y="1540"/>
                  <a:pt x="3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3"/>
                  <a:pt x="12" y="1696"/>
                  <a:pt x="8" y="1696"/>
                </a:cubicBezTo>
                <a:cubicBezTo>
                  <a:pt x="3" y="1696"/>
                  <a:pt x="0" y="1693"/>
                  <a:pt x="0" y="1688"/>
                </a:cubicBezTo>
                <a:lnTo>
                  <a:pt x="0" y="1640"/>
                </a:lnTo>
                <a:cubicBezTo>
                  <a:pt x="0" y="1636"/>
                  <a:pt x="3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9"/>
                  <a:pt x="12" y="1792"/>
                  <a:pt x="8" y="1792"/>
                </a:cubicBezTo>
                <a:cubicBezTo>
                  <a:pt x="3" y="1792"/>
                  <a:pt x="0" y="1789"/>
                  <a:pt x="0" y="1784"/>
                </a:cubicBezTo>
                <a:lnTo>
                  <a:pt x="0" y="1736"/>
                </a:lnTo>
                <a:cubicBezTo>
                  <a:pt x="0" y="1732"/>
                  <a:pt x="3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5"/>
                  <a:pt x="12" y="1888"/>
                  <a:pt x="8" y="1888"/>
                </a:cubicBezTo>
                <a:cubicBezTo>
                  <a:pt x="3" y="1888"/>
                  <a:pt x="0" y="1885"/>
                  <a:pt x="0" y="1880"/>
                </a:cubicBezTo>
                <a:lnTo>
                  <a:pt x="0" y="1832"/>
                </a:lnTo>
                <a:cubicBezTo>
                  <a:pt x="0" y="1828"/>
                  <a:pt x="3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1"/>
                  <a:pt x="12" y="1984"/>
                  <a:pt x="8" y="1984"/>
                </a:cubicBezTo>
                <a:cubicBezTo>
                  <a:pt x="3" y="1984"/>
                  <a:pt x="0" y="1981"/>
                  <a:pt x="0" y="1976"/>
                </a:cubicBezTo>
                <a:lnTo>
                  <a:pt x="0" y="1928"/>
                </a:lnTo>
                <a:cubicBezTo>
                  <a:pt x="0" y="1924"/>
                  <a:pt x="3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7"/>
                  <a:pt x="12" y="2080"/>
                  <a:pt x="8" y="2080"/>
                </a:cubicBezTo>
                <a:cubicBezTo>
                  <a:pt x="3" y="2080"/>
                  <a:pt x="0" y="2077"/>
                  <a:pt x="0" y="2072"/>
                </a:cubicBezTo>
                <a:lnTo>
                  <a:pt x="0" y="2024"/>
                </a:lnTo>
                <a:cubicBezTo>
                  <a:pt x="0" y="2020"/>
                  <a:pt x="3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3"/>
                  <a:pt x="12" y="2176"/>
                  <a:pt x="8" y="2176"/>
                </a:cubicBezTo>
                <a:cubicBezTo>
                  <a:pt x="3" y="2176"/>
                  <a:pt x="0" y="2173"/>
                  <a:pt x="0" y="2168"/>
                </a:cubicBezTo>
                <a:lnTo>
                  <a:pt x="0" y="2120"/>
                </a:lnTo>
                <a:cubicBezTo>
                  <a:pt x="0" y="2116"/>
                  <a:pt x="3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9"/>
                  <a:pt x="12" y="2272"/>
                  <a:pt x="8" y="2272"/>
                </a:cubicBezTo>
                <a:cubicBezTo>
                  <a:pt x="3" y="2272"/>
                  <a:pt x="0" y="2269"/>
                  <a:pt x="0" y="2264"/>
                </a:cubicBezTo>
                <a:lnTo>
                  <a:pt x="0" y="2216"/>
                </a:lnTo>
                <a:cubicBezTo>
                  <a:pt x="0" y="2212"/>
                  <a:pt x="3" y="2208"/>
                  <a:pt x="8" y="2208"/>
                </a:cubicBezTo>
                <a:cubicBezTo>
                  <a:pt x="12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5"/>
                  <a:pt x="12" y="2368"/>
                  <a:pt x="8" y="2368"/>
                </a:cubicBezTo>
                <a:cubicBezTo>
                  <a:pt x="3" y="2368"/>
                  <a:pt x="0" y="2365"/>
                  <a:pt x="0" y="2360"/>
                </a:cubicBezTo>
                <a:lnTo>
                  <a:pt x="0" y="2312"/>
                </a:lnTo>
                <a:cubicBezTo>
                  <a:pt x="0" y="2308"/>
                  <a:pt x="3" y="2304"/>
                  <a:pt x="8" y="2304"/>
                </a:cubicBezTo>
                <a:cubicBezTo>
                  <a:pt x="12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1"/>
                  <a:pt x="12" y="2464"/>
                  <a:pt x="8" y="2464"/>
                </a:cubicBezTo>
                <a:cubicBezTo>
                  <a:pt x="3" y="2464"/>
                  <a:pt x="0" y="2461"/>
                  <a:pt x="0" y="2456"/>
                </a:cubicBezTo>
                <a:lnTo>
                  <a:pt x="0" y="2408"/>
                </a:lnTo>
                <a:cubicBezTo>
                  <a:pt x="0" y="2404"/>
                  <a:pt x="3" y="2400"/>
                  <a:pt x="8" y="2400"/>
                </a:cubicBezTo>
                <a:cubicBezTo>
                  <a:pt x="12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7"/>
                  <a:pt x="12" y="2560"/>
                  <a:pt x="8" y="2560"/>
                </a:cubicBezTo>
                <a:cubicBezTo>
                  <a:pt x="3" y="2560"/>
                  <a:pt x="0" y="2557"/>
                  <a:pt x="0" y="2552"/>
                </a:cubicBezTo>
                <a:lnTo>
                  <a:pt x="0" y="2504"/>
                </a:lnTo>
                <a:cubicBezTo>
                  <a:pt x="0" y="2500"/>
                  <a:pt x="3" y="2496"/>
                  <a:pt x="8" y="2496"/>
                </a:cubicBezTo>
                <a:cubicBezTo>
                  <a:pt x="12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3"/>
                  <a:pt x="12" y="2656"/>
                  <a:pt x="8" y="2656"/>
                </a:cubicBezTo>
                <a:cubicBezTo>
                  <a:pt x="3" y="2656"/>
                  <a:pt x="0" y="2653"/>
                  <a:pt x="0" y="2648"/>
                </a:cubicBezTo>
                <a:lnTo>
                  <a:pt x="0" y="2600"/>
                </a:lnTo>
                <a:cubicBezTo>
                  <a:pt x="0" y="2596"/>
                  <a:pt x="3" y="2592"/>
                  <a:pt x="8" y="2592"/>
                </a:cubicBezTo>
                <a:cubicBezTo>
                  <a:pt x="12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9"/>
                  <a:pt x="12" y="2752"/>
                  <a:pt x="8" y="2752"/>
                </a:cubicBezTo>
                <a:cubicBezTo>
                  <a:pt x="3" y="2752"/>
                  <a:pt x="0" y="2749"/>
                  <a:pt x="0" y="2744"/>
                </a:cubicBezTo>
                <a:lnTo>
                  <a:pt x="0" y="2696"/>
                </a:lnTo>
                <a:cubicBezTo>
                  <a:pt x="0" y="2692"/>
                  <a:pt x="3" y="2688"/>
                  <a:pt x="8" y="2688"/>
                </a:cubicBezTo>
                <a:cubicBezTo>
                  <a:pt x="12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5"/>
                  <a:pt x="12" y="2848"/>
                  <a:pt x="8" y="2848"/>
                </a:cubicBezTo>
                <a:cubicBezTo>
                  <a:pt x="3" y="2848"/>
                  <a:pt x="0" y="2845"/>
                  <a:pt x="0" y="2840"/>
                </a:cubicBezTo>
                <a:lnTo>
                  <a:pt x="0" y="2792"/>
                </a:lnTo>
                <a:cubicBezTo>
                  <a:pt x="0" y="2788"/>
                  <a:pt x="3" y="2784"/>
                  <a:pt x="8" y="2784"/>
                </a:cubicBezTo>
                <a:cubicBezTo>
                  <a:pt x="12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1"/>
                  <a:pt x="12" y="2944"/>
                  <a:pt x="8" y="2944"/>
                </a:cubicBezTo>
                <a:cubicBezTo>
                  <a:pt x="3" y="2944"/>
                  <a:pt x="0" y="2941"/>
                  <a:pt x="0" y="2936"/>
                </a:cubicBezTo>
                <a:lnTo>
                  <a:pt x="0" y="2888"/>
                </a:lnTo>
                <a:cubicBezTo>
                  <a:pt x="0" y="2884"/>
                  <a:pt x="3" y="2880"/>
                  <a:pt x="8" y="2880"/>
                </a:cubicBezTo>
                <a:cubicBezTo>
                  <a:pt x="12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7"/>
                  <a:pt x="12" y="3040"/>
                  <a:pt x="8" y="3040"/>
                </a:cubicBezTo>
                <a:cubicBezTo>
                  <a:pt x="3" y="3040"/>
                  <a:pt x="0" y="3037"/>
                  <a:pt x="0" y="3032"/>
                </a:cubicBezTo>
                <a:lnTo>
                  <a:pt x="0" y="2984"/>
                </a:lnTo>
                <a:cubicBezTo>
                  <a:pt x="0" y="2980"/>
                  <a:pt x="3" y="2976"/>
                  <a:pt x="8" y="2976"/>
                </a:cubicBezTo>
                <a:cubicBezTo>
                  <a:pt x="12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3"/>
                  <a:pt x="12" y="3136"/>
                  <a:pt x="8" y="3136"/>
                </a:cubicBezTo>
                <a:cubicBezTo>
                  <a:pt x="3" y="3136"/>
                  <a:pt x="0" y="3133"/>
                  <a:pt x="0" y="3128"/>
                </a:cubicBezTo>
                <a:lnTo>
                  <a:pt x="0" y="3080"/>
                </a:lnTo>
                <a:cubicBezTo>
                  <a:pt x="0" y="3076"/>
                  <a:pt x="3" y="3072"/>
                  <a:pt x="8" y="3072"/>
                </a:cubicBezTo>
                <a:cubicBezTo>
                  <a:pt x="12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9"/>
                  <a:pt x="12" y="3232"/>
                  <a:pt x="8" y="3232"/>
                </a:cubicBezTo>
                <a:cubicBezTo>
                  <a:pt x="3" y="3232"/>
                  <a:pt x="0" y="3229"/>
                  <a:pt x="0" y="3224"/>
                </a:cubicBezTo>
                <a:lnTo>
                  <a:pt x="0" y="3176"/>
                </a:lnTo>
                <a:cubicBezTo>
                  <a:pt x="0" y="3172"/>
                  <a:pt x="3" y="3168"/>
                  <a:pt x="8" y="3168"/>
                </a:cubicBezTo>
                <a:cubicBezTo>
                  <a:pt x="12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5"/>
                  <a:pt x="12" y="3328"/>
                  <a:pt x="8" y="3328"/>
                </a:cubicBezTo>
                <a:cubicBezTo>
                  <a:pt x="3" y="3328"/>
                  <a:pt x="0" y="3325"/>
                  <a:pt x="0" y="3320"/>
                </a:cubicBezTo>
                <a:lnTo>
                  <a:pt x="0" y="3272"/>
                </a:lnTo>
                <a:cubicBezTo>
                  <a:pt x="0" y="3268"/>
                  <a:pt x="3" y="3264"/>
                  <a:pt x="8" y="3264"/>
                </a:cubicBezTo>
                <a:cubicBezTo>
                  <a:pt x="12" y="3264"/>
                  <a:pt x="16" y="3268"/>
                  <a:pt x="16" y="3272"/>
                </a:cubicBezTo>
                <a:close/>
              </a:path>
            </a:pathLst>
          </a:custGeom>
          <a:solidFill>
            <a:srgbClr val="FF0000"/>
          </a:solidFill>
          <a:ln w="2063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876" name="Group 84"/>
          <p:cNvGraphicFramePr>
            <a:graphicFrameLocks noGrp="1"/>
          </p:cNvGraphicFramePr>
          <p:nvPr>
            <p:ph idx="1"/>
          </p:nvPr>
        </p:nvGraphicFramePr>
        <p:xfrm>
          <a:off x="395288" y="4437063"/>
          <a:ext cx="2943225" cy="2184400"/>
        </p:xfrm>
        <a:graphic>
          <a:graphicData uri="http://schemas.openxmlformats.org/drawingml/2006/table">
            <a:tbl>
              <a:tblPr/>
              <a:tblGrid>
                <a:gridCol w="646112"/>
                <a:gridCol w="660400"/>
                <a:gridCol w="785813"/>
                <a:gridCol w="850900"/>
              </a:tblGrid>
              <a:tr h="165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S’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R’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不确定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 animBg="1"/>
      <p:bldP spid="33808" grpId="0" animBg="1"/>
      <p:bldP spid="33809" grpId="0" animBg="1"/>
      <p:bldP spid="33811" grpId="0" animBg="1"/>
      <p:bldP spid="33812" grpId="0" animBg="1"/>
      <p:bldP spid="33813" grpId="0" animBg="1"/>
      <p:bldP spid="33814" grpId="0" animBg="1"/>
      <p:bldP spid="33815" grpId="0" animBg="1"/>
      <p:bldP spid="33816" grpId="0" animBg="1"/>
      <p:bldP spid="33817" grpId="0" animBg="1"/>
      <p:bldP spid="33818" grpId="0" animBg="1"/>
      <p:bldP spid="33819" grpId="0" animBg="1"/>
      <p:bldP spid="33820" grpId="0" animBg="1"/>
      <p:bldP spid="33821" grpId="0" animBg="1"/>
      <p:bldP spid="33822" grpId="0" animBg="1"/>
      <p:bldP spid="33823" grpId="0" animBg="1"/>
      <p:bldP spid="33824" grpId="0" animBg="1"/>
      <p:bldP spid="33825" grpId="0" animBg="1"/>
      <p:bldP spid="338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270000"/>
            <a:ext cx="8137525" cy="86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smtClean="0"/>
              <a:t>练习</a:t>
            </a:r>
            <a:r>
              <a:rPr lang="en-US" altLang="zh-CN" sz="2400" smtClean="0"/>
              <a:t>5.1</a:t>
            </a:r>
            <a:r>
              <a:rPr lang="zh-CN" altLang="en-US" sz="2400" smtClean="0"/>
              <a:t>：电路如图所示，设初态</a:t>
            </a:r>
            <a:r>
              <a:rPr lang="en-US" altLang="zh-CN" sz="2400" smtClean="0"/>
              <a:t>Q=0</a:t>
            </a:r>
            <a:r>
              <a:rPr lang="zh-CN" altLang="en-US" sz="2400" smtClean="0"/>
              <a:t>，当将输入控制信号</a:t>
            </a:r>
            <a:r>
              <a:rPr lang="en-US" altLang="zh-CN" sz="2400" smtClean="0"/>
              <a:t>S</a:t>
            </a:r>
            <a:r>
              <a:rPr lang="en-US" altLang="zh-CN" sz="2400" baseline="-25000" smtClean="0"/>
              <a:t>D</a:t>
            </a:r>
            <a:r>
              <a:rPr lang="en-US" altLang="zh-CN" sz="2400" smtClean="0"/>
              <a:t>(S</a:t>
            </a:r>
            <a:r>
              <a:rPr lang="en-US" altLang="zh-CN" sz="2400" baseline="-25000" smtClean="0"/>
              <a:t>D</a:t>
            </a:r>
            <a:r>
              <a:rPr lang="en-US" altLang="zh-CN" sz="2400" smtClean="0"/>
              <a:t>)</a:t>
            </a:r>
            <a:r>
              <a:rPr lang="zh-CN" altLang="en-US" sz="2400" smtClean="0"/>
              <a:t>，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D</a:t>
            </a:r>
            <a:r>
              <a:rPr lang="en-US" altLang="zh-CN" sz="2400" smtClean="0"/>
              <a:t>(R</a:t>
            </a:r>
            <a:r>
              <a:rPr lang="en-US" altLang="zh-CN" sz="2400" baseline="-25000" smtClean="0"/>
              <a:t>D</a:t>
            </a:r>
            <a:r>
              <a:rPr lang="en-US" altLang="zh-CN" sz="2400" smtClean="0"/>
              <a:t>)</a:t>
            </a:r>
            <a:r>
              <a:rPr lang="zh-CN" altLang="en-US" sz="2400" smtClean="0"/>
              <a:t>时，画出输出端</a:t>
            </a:r>
            <a:r>
              <a:rPr lang="en-US" altLang="zh-CN" sz="2400" smtClean="0"/>
              <a:t>Q,Q’</a:t>
            </a:r>
            <a:r>
              <a:rPr lang="zh-CN" altLang="en-US" sz="2400" smtClean="0"/>
              <a:t>的波形。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2122488"/>
            <a:ext cx="3690937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092325"/>
            <a:ext cx="3322638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1560513" y="41703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1874838" y="41703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2519363" y="41703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849563" y="4171950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179763" y="41830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509963" y="41703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3824288" y="417036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6032500" y="41894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6332538" y="41894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6915150" y="41894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7231063" y="4191000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7500938" y="42021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7802563" y="41894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8118475" y="4189413"/>
            <a:ext cx="0" cy="2251075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706438" y="5184775"/>
            <a:ext cx="381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4836" name="Text Box 21"/>
          <p:cNvSpPr txBox="1">
            <a:spLocks noChangeArrowheads="1"/>
          </p:cNvSpPr>
          <p:nvPr/>
        </p:nvSpPr>
        <p:spPr bwMode="auto">
          <a:xfrm>
            <a:off x="677863" y="5746750"/>
            <a:ext cx="4810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Q’</a:t>
            </a:r>
          </a:p>
        </p:txBody>
      </p:sp>
      <p:sp>
        <p:nvSpPr>
          <p:cNvPr id="34837" name="Text Box 22"/>
          <p:cNvSpPr txBox="1">
            <a:spLocks noChangeArrowheads="1"/>
          </p:cNvSpPr>
          <p:nvPr/>
        </p:nvSpPr>
        <p:spPr bwMode="auto">
          <a:xfrm>
            <a:off x="5248275" y="5192713"/>
            <a:ext cx="381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4838" name="Text Box 23"/>
          <p:cNvSpPr txBox="1">
            <a:spLocks noChangeArrowheads="1"/>
          </p:cNvSpPr>
          <p:nvPr/>
        </p:nvSpPr>
        <p:spPr bwMode="auto">
          <a:xfrm>
            <a:off x="5219700" y="5754688"/>
            <a:ext cx="4810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Q’</a:t>
            </a:r>
          </a:p>
        </p:txBody>
      </p:sp>
      <p:sp>
        <p:nvSpPr>
          <p:cNvPr id="34840" name="Line 24"/>
          <p:cNvSpPr>
            <a:spLocks noChangeShapeType="1"/>
          </p:cNvSpPr>
          <p:nvPr/>
        </p:nvSpPr>
        <p:spPr bwMode="auto">
          <a:xfrm>
            <a:off x="1173163" y="5607050"/>
            <a:ext cx="4016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1" name="Line 25"/>
          <p:cNvSpPr>
            <a:spLocks noChangeShapeType="1"/>
          </p:cNvSpPr>
          <p:nvPr/>
        </p:nvSpPr>
        <p:spPr bwMode="auto">
          <a:xfrm>
            <a:off x="1558925" y="5597525"/>
            <a:ext cx="323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38325" y="5295900"/>
            <a:ext cx="6842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2487613" y="5299075"/>
            <a:ext cx="361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832100" y="5583238"/>
            <a:ext cx="361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5" name="Line 29"/>
          <p:cNvSpPr>
            <a:spLocks noChangeShapeType="1"/>
          </p:cNvSpPr>
          <p:nvPr/>
        </p:nvSpPr>
        <p:spPr bwMode="auto">
          <a:xfrm>
            <a:off x="3494088" y="5295900"/>
            <a:ext cx="361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>
            <a:off x="3824288" y="5299075"/>
            <a:ext cx="390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3171825" y="5295900"/>
            <a:ext cx="292100" cy="304800"/>
          </a:xfrm>
          <a:prstGeom prst="rect">
            <a:avLst/>
          </a:prstGeom>
          <a:solidFill>
            <a:srgbClr val="FF00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>
            <a:off x="1873250" y="5295900"/>
            <a:ext cx="0" cy="311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>
            <a:off x="2851150" y="5295900"/>
            <a:ext cx="0" cy="311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>
            <a:off x="3509963" y="5295900"/>
            <a:ext cx="0" cy="31115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3148013" y="5580063"/>
            <a:ext cx="36195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173163" y="5746750"/>
            <a:ext cx="3041650" cy="336550"/>
            <a:chOff x="501" y="3861"/>
            <a:chExt cx="1916" cy="212"/>
          </a:xfrm>
        </p:grpSpPr>
        <p:sp>
          <p:nvSpPr>
            <p:cNvPr id="34878" name="Line 37"/>
            <p:cNvSpPr>
              <a:spLocks noChangeShapeType="1"/>
            </p:cNvSpPr>
            <p:nvPr/>
          </p:nvSpPr>
          <p:spPr bwMode="auto">
            <a:xfrm>
              <a:off x="501" y="3861"/>
              <a:ext cx="4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9" name="Line 38"/>
            <p:cNvSpPr>
              <a:spLocks noChangeShapeType="1"/>
            </p:cNvSpPr>
            <p:nvPr/>
          </p:nvSpPr>
          <p:spPr bwMode="auto">
            <a:xfrm>
              <a:off x="942" y="3861"/>
              <a:ext cx="1" cy="1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0" name="Line 39"/>
            <p:cNvSpPr>
              <a:spLocks noChangeShapeType="1"/>
            </p:cNvSpPr>
            <p:nvPr/>
          </p:nvSpPr>
          <p:spPr bwMode="auto">
            <a:xfrm>
              <a:off x="943" y="4073"/>
              <a:ext cx="6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1" name="Line 40"/>
            <p:cNvSpPr>
              <a:spLocks noChangeShapeType="1"/>
            </p:cNvSpPr>
            <p:nvPr/>
          </p:nvSpPr>
          <p:spPr bwMode="auto">
            <a:xfrm flipV="1">
              <a:off x="1557" y="3861"/>
              <a:ext cx="0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2" name="Line 41"/>
            <p:cNvSpPr>
              <a:spLocks noChangeShapeType="1"/>
            </p:cNvSpPr>
            <p:nvPr/>
          </p:nvSpPr>
          <p:spPr bwMode="auto">
            <a:xfrm>
              <a:off x="1558" y="3861"/>
              <a:ext cx="2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3" name="Line 42"/>
            <p:cNvSpPr>
              <a:spLocks noChangeShapeType="1"/>
            </p:cNvSpPr>
            <p:nvPr/>
          </p:nvSpPr>
          <p:spPr bwMode="auto">
            <a:xfrm>
              <a:off x="1766" y="3861"/>
              <a:ext cx="2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4" name="Line 43"/>
            <p:cNvSpPr>
              <a:spLocks noChangeShapeType="1"/>
            </p:cNvSpPr>
            <p:nvPr/>
          </p:nvSpPr>
          <p:spPr bwMode="auto">
            <a:xfrm>
              <a:off x="1973" y="3861"/>
              <a:ext cx="0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85" name="Line 44"/>
            <p:cNvSpPr>
              <a:spLocks noChangeShapeType="1"/>
            </p:cNvSpPr>
            <p:nvPr/>
          </p:nvSpPr>
          <p:spPr bwMode="auto">
            <a:xfrm>
              <a:off x="1973" y="4073"/>
              <a:ext cx="4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5700713" y="5216525"/>
            <a:ext cx="331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6330950" y="5508625"/>
            <a:ext cx="584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7208838" y="520541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7483475" y="5205413"/>
            <a:ext cx="3317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7799388" y="5500688"/>
            <a:ext cx="331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66" name="Rectangle 50"/>
          <p:cNvSpPr>
            <a:spLocks noChangeArrowheads="1"/>
          </p:cNvSpPr>
          <p:nvPr/>
        </p:nvSpPr>
        <p:spPr bwMode="auto">
          <a:xfrm>
            <a:off x="6045200" y="5210175"/>
            <a:ext cx="292100" cy="304800"/>
          </a:xfrm>
          <a:prstGeom prst="rect">
            <a:avLst/>
          </a:prstGeom>
          <a:solidFill>
            <a:srgbClr val="FF00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4867" name="Rectangle 51"/>
          <p:cNvSpPr>
            <a:spLocks noChangeArrowheads="1"/>
          </p:cNvSpPr>
          <p:nvPr/>
        </p:nvSpPr>
        <p:spPr bwMode="auto">
          <a:xfrm>
            <a:off x="6935788" y="5207000"/>
            <a:ext cx="292100" cy="304800"/>
          </a:xfrm>
          <a:prstGeom prst="rect">
            <a:avLst/>
          </a:prstGeom>
          <a:solidFill>
            <a:srgbClr val="FF00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4868" name="Rectangle 52"/>
          <p:cNvSpPr>
            <a:spLocks noChangeArrowheads="1"/>
          </p:cNvSpPr>
          <p:nvPr/>
        </p:nvSpPr>
        <p:spPr bwMode="auto">
          <a:xfrm>
            <a:off x="8131175" y="5203825"/>
            <a:ext cx="292100" cy="304800"/>
          </a:xfrm>
          <a:prstGeom prst="rect">
            <a:avLst/>
          </a:prstGeom>
          <a:solidFill>
            <a:srgbClr val="FF0000">
              <a:alpha val="58038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4869" name="Line 53"/>
          <p:cNvSpPr>
            <a:spLocks noChangeShapeType="1"/>
          </p:cNvSpPr>
          <p:nvPr/>
        </p:nvSpPr>
        <p:spPr bwMode="auto">
          <a:xfrm>
            <a:off x="6032500" y="5210175"/>
            <a:ext cx="2984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0" name="Line 54"/>
          <p:cNvSpPr>
            <a:spLocks noChangeShapeType="1"/>
          </p:cNvSpPr>
          <p:nvPr/>
        </p:nvSpPr>
        <p:spPr bwMode="auto">
          <a:xfrm>
            <a:off x="6921500" y="5508625"/>
            <a:ext cx="2984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1" name="Line 55"/>
          <p:cNvSpPr>
            <a:spLocks noChangeShapeType="1"/>
          </p:cNvSpPr>
          <p:nvPr/>
        </p:nvSpPr>
        <p:spPr bwMode="auto">
          <a:xfrm>
            <a:off x="6330950" y="5216525"/>
            <a:ext cx="0" cy="284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2" name="Line 56"/>
          <p:cNvSpPr>
            <a:spLocks noChangeShapeType="1"/>
          </p:cNvSpPr>
          <p:nvPr/>
        </p:nvSpPr>
        <p:spPr bwMode="auto">
          <a:xfrm>
            <a:off x="7224713" y="5205413"/>
            <a:ext cx="0" cy="284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3" name="Line 57"/>
          <p:cNvSpPr>
            <a:spLocks noChangeShapeType="1"/>
          </p:cNvSpPr>
          <p:nvPr/>
        </p:nvSpPr>
        <p:spPr bwMode="auto">
          <a:xfrm>
            <a:off x="7802563" y="5205413"/>
            <a:ext cx="0" cy="284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74" name="Line 58"/>
          <p:cNvSpPr>
            <a:spLocks noChangeShapeType="1"/>
          </p:cNvSpPr>
          <p:nvPr/>
        </p:nvSpPr>
        <p:spPr bwMode="auto">
          <a:xfrm>
            <a:off x="8115300" y="5502275"/>
            <a:ext cx="2984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622925" y="5778500"/>
            <a:ext cx="2806700" cy="269875"/>
            <a:chOff x="3455" y="3861"/>
            <a:chExt cx="1768" cy="170"/>
          </a:xfrm>
        </p:grpSpPr>
        <p:sp>
          <p:nvSpPr>
            <p:cNvPr id="5" name="Line 60"/>
            <p:cNvSpPr>
              <a:spLocks noChangeShapeType="1"/>
            </p:cNvSpPr>
            <p:nvPr/>
          </p:nvSpPr>
          <p:spPr bwMode="auto">
            <a:xfrm>
              <a:off x="3455" y="4031"/>
              <a:ext cx="2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61"/>
            <p:cNvSpPr>
              <a:spLocks noChangeShapeType="1"/>
            </p:cNvSpPr>
            <p:nvPr/>
          </p:nvSpPr>
          <p:spPr bwMode="auto">
            <a:xfrm flipV="1">
              <a:off x="3901" y="3861"/>
              <a:ext cx="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2"/>
            <p:cNvSpPr>
              <a:spLocks noChangeShapeType="1"/>
            </p:cNvSpPr>
            <p:nvPr/>
          </p:nvSpPr>
          <p:spPr bwMode="auto">
            <a:xfrm>
              <a:off x="3901" y="3861"/>
              <a:ext cx="3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63"/>
            <p:cNvSpPr>
              <a:spLocks noChangeShapeType="1"/>
            </p:cNvSpPr>
            <p:nvPr/>
          </p:nvSpPr>
          <p:spPr bwMode="auto">
            <a:xfrm>
              <a:off x="4464" y="3861"/>
              <a:ext cx="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64"/>
            <p:cNvSpPr>
              <a:spLocks noChangeShapeType="1"/>
            </p:cNvSpPr>
            <p:nvPr/>
          </p:nvSpPr>
          <p:spPr bwMode="auto">
            <a:xfrm>
              <a:off x="4468" y="4031"/>
              <a:ext cx="3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65"/>
            <p:cNvSpPr>
              <a:spLocks noChangeShapeType="1"/>
            </p:cNvSpPr>
            <p:nvPr/>
          </p:nvSpPr>
          <p:spPr bwMode="auto">
            <a:xfrm flipV="1">
              <a:off x="4826" y="3861"/>
              <a:ext cx="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66"/>
            <p:cNvSpPr>
              <a:spLocks noChangeShapeType="1"/>
            </p:cNvSpPr>
            <p:nvPr/>
          </p:nvSpPr>
          <p:spPr bwMode="auto">
            <a:xfrm>
              <a:off x="4828" y="3861"/>
              <a:ext cx="1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5" name="Line 67"/>
            <p:cNvSpPr>
              <a:spLocks noChangeShapeType="1"/>
            </p:cNvSpPr>
            <p:nvPr/>
          </p:nvSpPr>
          <p:spPr bwMode="auto">
            <a:xfrm>
              <a:off x="3706" y="4031"/>
              <a:ext cx="1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6" name="Line 68"/>
            <p:cNvSpPr>
              <a:spLocks noChangeShapeType="1"/>
            </p:cNvSpPr>
            <p:nvPr/>
          </p:nvSpPr>
          <p:spPr bwMode="auto">
            <a:xfrm>
              <a:off x="4269" y="3861"/>
              <a:ext cx="1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7" name="Line 69"/>
            <p:cNvSpPr>
              <a:spLocks noChangeShapeType="1"/>
            </p:cNvSpPr>
            <p:nvPr/>
          </p:nvSpPr>
          <p:spPr bwMode="auto">
            <a:xfrm>
              <a:off x="5035" y="3861"/>
              <a:ext cx="1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Rectangle 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  <p:bldP spid="34829" grpId="0" animBg="1"/>
      <p:bldP spid="34830" grpId="0" animBg="1"/>
      <p:bldP spid="34831" grpId="0" animBg="1"/>
      <p:bldP spid="34832" grpId="0" animBg="1"/>
      <p:bldP spid="34833" grpId="0" animBg="1"/>
      <p:bldP spid="34834" grpId="0" animBg="1"/>
      <p:bldP spid="34835" grpId="0" animBg="1"/>
      <p:bldP spid="34840" grpId="0" animBg="1"/>
      <p:bldP spid="34841" grpId="0" animBg="1"/>
      <p:bldP spid="34842" grpId="0" animBg="1"/>
      <p:bldP spid="34843" grpId="0" animBg="1"/>
      <p:bldP spid="34844" grpId="0" animBg="1"/>
      <p:bldP spid="34845" grpId="0" animBg="1"/>
      <p:bldP spid="34846" grpId="0" animBg="1"/>
      <p:bldP spid="34847" grpId="0" animBg="1"/>
      <p:bldP spid="34848" grpId="0" animBg="1"/>
      <p:bldP spid="34849" grpId="0" animBg="1"/>
      <p:bldP spid="34850" grpId="0" animBg="1"/>
      <p:bldP spid="34851" grpId="0" animBg="1"/>
      <p:bldP spid="34861" grpId="0" animBg="1"/>
      <p:bldP spid="34862" grpId="0" animBg="1"/>
      <p:bldP spid="34863" grpId="0" animBg="1"/>
      <p:bldP spid="34864" grpId="0" animBg="1"/>
      <p:bldP spid="34865" grpId="0" animBg="1"/>
      <p:bldP spid="34866" grpId="0" animBg="1"/>
      <p:bldP spid="34867" grpId="0" animBg="1"/>
      <p:bldP spid="34868" grpId="0" animBg="1"/>
      <p:bldP spid="34869" grpId="0" animBg="1"/>
      <p:bldP spid="34870" grpId="0" animBg="1"/>
      <p:bldP spid="34871" grpId="0" animBg="1"/>
      <p:bldP spid="34872" grpId="0" animBg="1"/>
      <p:bldP spid="34873" grpId="0" animBg="1"/>
      <p:bldP spid="348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3000372"/>
            <a:ext cx="72009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选通</a:t>
            </a:r>
            <a:r>
              <a:rPr lang="en-US" altLang="zh-CN" dirty="0" smtClean="0"/>
              <a:t>RS</a:t>
            </a:r>
            <a:r>
              <a:rPr lang="zh-CN" altLang="en-US" dirty="0" smtClean="0"/>
              <a:t>锁存器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351837" cy="18732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zh-CN" altLang="en-US" dirty="0" smtClean="0"/>
              <a:t>在锁存器的基础上引入</a:t>
            </a:r>
            <a:r>
              <a:rPr kumimoji="1" lang="zh-CN" altLang="en-US" dirty="0" smtClean="0">
                <a:solidFill>
                  <a:srgbClr val="FF0000"/>
                </a:solidFill>
              </a:rPr>
              <a:t>使能信号</a:t>
            </a:r>
            <a:r>
              <a:rPr kumimoji="1" lang="zh-CN" altLang="en-US" dirty="0" smtClean="0"/>
              <a:t>称之为选通锁存器。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157514" y="3071810"/>
            <a:ext cx="2376487" cy="20891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3733776" y="5297485"/>
            <a:ext cx="175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RS</a:t>
            </a:r>
            <a:r>
              <a:rPr lang="zh-CN" altLang="en-US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锁存器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33551" y="3071810"/>
            <a:ext cx="1349375" cy="2552700"/>
            <a:chOff x="811" y="1054"/>
            <a:chExt cx="1105" cy="1763"/>
          </a:xfrm>
        </p:grpSpPr>
        <p:sp>
          <p:nvSpPr>
            <p:cNvPr id="35848" name="Oval 8"/>
            <p:cNvSpPr>
              <a:spLocks noChangeArrowheads="1"/>
            </p:cNvSpPr>
            <p:nvPr/>
          </p:nvSpPr>
          <p:spPr bwMode="auto">
            <a:xfrm>
              <a:off x="867" y="1054"/>
              <a:ext cx="1049" cy="144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9" name="Text Box 9"/>
            <p:cNvSpPr txBox="1">
              <a:spLocks noChangeArrowheads="1"/>
            </p:cNvSpPr>
            <p:nvPr/>
          </p:nvSpPr>
          <p:spPr bwMode="auto">
            <a:xfrm>
              <a:off x="811" y="2564"/>
              <a:ext cx="1105" cy="2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b="1">
                  <a:solidFill>
                    <a:srgbClr val="0000FF"/>
                  </a:solidFill>
                  <a:latin typeface="Times New Roman" charset="0"/>
                  <a:ea typeface="宋体" pitchFamily="2" charset="-122"/>
                </a:rPr>
                <a:t>控制电路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358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reeform 32"/>
          <p:cNvSpPr>
            <a:spLocks noEditPoints="1"/>
          </p:cNvSpPr>
          <p:nvPr/>
        </p:nvSpPr>
        <p:spPr bwMode="auto">
          <a:xfrm>
            <a:off x="5362566" y="1855784"/>
            <a:ext cx="17462" cy="4622800"/>
          </a:xfrm>
          <a:custGeom>
            <a:avLst/>
            <a:gdLst>
              <a:gd name="T0" fmla="*/ 0 w 16"/>
              <a:gd name="T1" fmla="*/ 2147483647 h 4249"/>
              <a:gd name="T2" fmla="*/ 2147483647 w 16"/>
              <a:gd name="T3" fmla="*/ 2147483647 h 4249"/>
              <a:gd name="T4" fmla="*/ 2147483647 w 16"/>
              <a:gd name="T5" fmla="*/ 2147483647 h 4249"/>
              <a:gd name="T6" fmla="*/ 2147483647 w 16"/>
              <a:gd name="T7" fmla="*/ 2147483647 h 4249"/>
              <a:gd name="T8" fmla="*/ 0 w 16"/>
              <a:gd name="T9" fmla="*/ 2147483647 h 4249"/>
              <a:gd name="T10" fmla="*/ 2147483647 w 16"/>
              <a:gd name="T11" fmla="*/ 2147483647 h 4249"/>
              <a:gd name="T12" fmla="*/ 2147483647 w 16"/>
              <a:gd name="T13" fmla="*/ 2147483647 h 4249"/>
              <a:gd name="T14" fmla="*/ 0 w 16"/>
              <a:gd name="T15" fmla="*/ 2147483647 h 4249"/>
              <a:gd name="T16" fmla="*/ 2147483647 w 16"/>
              <a:gd name="T17" fmla="*/ 2147483647 h 4249"/>
              <a:gd name="T18" fmla="*/ 2147483647 w 16"/>
              <a:gd name="T19" fmla="*/ 2147483647 h 4249"/>
              <a:gd name="T20" fmla="*/ 2147483647 w 16"/>
              <a:gd name="T21" fmla="*/ 2147483647 h 4249"/>
              <a:gd name="T22" fmla="*/ 0 w 16"/>
              <a:gd name="T23" fmla="*/ 2147483647 h 4249"/>
              <a:gd name="T24" fmla="*/ 2147483647 w 16"/>
              <a:gd name="T25" fmla="*/ 2147483647 h 4249"/>
              <a:gd name="T26" fmla="*/ 2147483647 w 16"/>
              <a:gd name="T27" fmla="*/ 2147483647 h 4249"/>
              <a:gd name="T28" fmla="*/ 0 w 16"/>
              <a:gd name="T29" fmla="*/ 2147483647 h 4249"/>
              <a:gd name="T30" fmla="*/ 2147483647 w 16"/>
              <a:gd name="T31" fmla="*/ 2147483647 h 4249"/>
              <a:gd name="T32" fmla="*/ 2147483647 w 16"/>
              <a:gd name="T33" fmla="*/ 2147483647 h 4249"/>
              <a:gd name="T34" fmla="*/ 2147483647 w 16"/>
              <a:gd name="T35" fmla="*/ 2147483647 h 4249"/>
              <a:gd name="T36" fmla="*/ 0 w 16"/>
              <a:gd name="T37" fmla="*/ 2147483647 h 4249"/>
              <a:gd name="T38" fmla="*/ 2147483647 w 16"/>
              <a:gd name="T39" fmla="*/ 2147483647 h 4249"/>
              <a:gd name="T40" fmla="*/ 2147483647 w 16"/>
              <a:gd name="T41" fmla="*/ 2147483647 h 4249"/>
              <a:gd name="T42" fmla="*/ 0 w 16"/>
              <a:gd name="T43" fmla="*/ 2147483647 h 4249"/>
              <a:gd name="T44" fmla="*/ 2147483647 w 16"/>
              <a:gd name="T45" fmla="*/ 2147483647 h 4249"/>
              <a:gd name="T46" fmla="*/ 2147483647 w 16"/>
              <a:gd name="T47" fmla="*/ 2147483647 h 4249"/>
              <a:gd name="T48" fmla="*/ 2147483647 w 16"/>
              <a:gd name="T49" fmla="*/ 2147483647 h 4249"/>
              <a:gd name="T50" fmla="*/ 0 w 16"/>
              <a:gd name="T51" fmla="*/ 2147483647 h 4249"/>
              <a:gd name="T52" fmla="*/ 2147483647 w 16"/>
              <a:gd name="T53" fmla="*/ 2147483647 h 4249"/>
              <a:gd name="T54" fmla="*/ 2147483647 w 16"/>
              <a:gd name="T55" fmla="*/ 2147483647 h 4249"/>
              <a:gd name="T56" fmla="*/ 0 w 16"/>
              <a:gd name="T57" fmla="*/ 2147483647 h 4249"/>
              <a:gd name="T58" fmla="*/ 2147483647 w 16"/>
              <a:gd name="T59" fmla="*/ 2147483647 h 4249"/>
              <a:gd name="T60" fmla="*/ 2147483647 w 16"/>
              <a:gd name="T61" fmla="*/ 2147483647 h 4249"/>
              <a:gd name="T62" fmla="*/ 2147483647 w 16"/>
              <a:gd name="T63" fmla="*/ 2147483647 h 4249"/>
              <a:gd name="T64" fmla="*/ 0 w 16"/>
              <a:gd name="T65" fmla="*/ 2147483647 h 4249"/>
              <a:gd name="T66" fmla="*/ 2147483647 w 16"/>
              <a:gd name="T67" fmla="*/ 2147483647 h 4249"/>
              <a:gd name="T68" fmla="*/ 2147483647 w 16"/>
              <a:gd name="T69" fmla="*/ 2147483647 h 4249"/>
              <a:gd name="T70" fmla="*/ 0 w 16"/>
              <a:gd name="T71" fmla="*/ 2147483647 h 4249"/>
              <a:gd name="T72" fmla="*/ 2147483647 w 16"/>
              <a:gd name="T73" fmla="*/ 2147483647 h 4249"/>
              <a:gd name="T74" fmla="*/ 2147483647 w 16"/>
              <a:gd name="T75" fmla="*/ 2147483647 h 4249"/>
              <a:gd name="T76" fmla="*/ 2147483647 w 16"/>
              <a:gd name="T77" fmla="*/ 2147483647 h 4249"/>
              <a:gd name="T78" fmla="*/ 0 w 16"/>
              <a:gd name="T79" fmla="*/ 2147483647 h 4249"/>
              <a:gd name="T80" fmla="*/ 2147483647 w 16"/>
              <a:gd name="T81" fmla="*/ 2147483647 h 4249"/>
              <a:gd name="T82" fmla="*/ 2147483647 w 16"/>
              <a:gd name="T83" fmla="*/ 2147483647 h 4249"/>
              <a:gd name="T84" fmla="*/ 0 w 16"/>
              <a:gd name="T85" fmla="*/ 2147483647 h 4249"/>
              <a:gd name="T86" fmla="*/ 2147483647 w 16"/>
              <a:gd name="T87" fmla="*/ 2147483647 h 4249"/>
              <a:gd name="T88" fmla="*/ 2147483647 w 16"/>
              <a:gd name="T89" fmla="*/ 2147483647 h 4249"/>
              <a:gd name="T90" fmla="*/ 2147483647 w 16"/>
              <a:gd name="T91" fmla="*/ 2147483647 h 4249"/>
              <a:gd name="T92" fmla="*/ 0 w 16"/>
              <a:gd name="T93" fmla="*/ 2147483647 h 4249"/>
              <a:gd name="T94" fmla="*/ 2147483647 w 16"/>
              <a:gd name="T95" fmla="*/ 2147483647 h 4249"/>
              <a:gd name="T96" fmla="*/ 2147483647 w 16"/>
              <a:gd name="T97" fmla="*/ 2147483647 h 4249"/>
              <a:gd name="T98" fmla="*/ 0 w 16"/>
              <a:gd name="T99" fmla="*/ 2147483647 h 4249"/>
              <a:gd name="T100" fmla="*/ 2147483647 w 16"/>
              <a:gd name="T101" fmla="*/ 2147483647 h 4249"/>
              <a:gd name="T102" fmla="*/ 2147483647 w 16"/>
              <a:gd name="T103" fmla="*/ 2147483647 h 4249"/>
              <a:gd name="T104" fmla="*/ 2147483647 w 16"/>
              <a:gd name="T105" fmla="*/ 2147483647 h 4249"/>
              <a:gd name="T106" fmla="*/ 0 w 16"/>
              <a:gd name="T107" fmla="*/ 2147483647 h 4249"/>
              <a:gd name="T108" fmla="*/ 2147483647 w 16"/>
              <a:gd name="T109" fmla="*/ 2147483647 h 4249"/>
              <a:gd name="T110" fmla="*/ 2147483647 w 16"/>
              <a:gd name="T111" fmla="*/ 2147483647 h 4249"/>
              <a:gd name="T112" fmla="*/ 0 w 16"/>
              <a:gd name="T113" fmla="*/ 2147483647 h 4249"/>
              <a:gd name="T114" fmla="*/ 2147483647 w 16"/>
              <a:gd name="T115" fmla="*/ 2147483647 h 4249"/>
              <a:gd name="T116" fmla="*/ 2147483647 w 16"/>
              <a:gd name="T117" fmla="*/ 2147483647 h 4249"/>
              <a:gd name="T118" fmla="*/ 2147483647 w 16"/>
              <a:gd name="T119" fmla="*/ 2147483647 h 4249"/>
              <a:gd name="T120" fmla="*/ 0 w 16"/>
              <a:gd name="T121" fmla="*/ 2147483647 h 4249"/>
              <a:gd name="T122" fmla="*/ 2147483647 w 16"/>
              <a:gd name="T123" fmla="*/ 2147483647 h 4249"/>
              <a:gd name="T124" fmla="*/ 2147483647 w 16"/>
              <a:gd name="T125" fmla="*/ 2147483647 h 42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6"/>
              <a:gd name="T190" fmla="*/ 0 h 4249"/>
              <a:gd name="T191" fmla="*/ 16 w 16"/>
              <a:gd name="T192" fmla="*/ 4249 h 424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6" h="4249">
                <a:moveTo>
                  <a:pt x="16" y="8"/>
                </a:moveTo>
                <a:lnTo>
                  <a:pt x="16" y="56"/>
                </a:lnTo>
                <a:cubicBezTo>
                  <a:pt x="16" y="61"/>
                  <a:pt x="12" y="64"/>
                  <a:pt x="8" y="64"/>
                </a:cubicBezTo>
                <a:cubicBezTo>
                  <a:pt x="4" y="64"/>
                  <a:pt x="0" y="61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7"/>
                  <a:pt x="12" y="160"/>
                  <a:pt x="8" y="160"/>
                </a:cubicBezTo>
                <a:cubicBezTo>
                  <a:pt x="4" y="160"/>
                  <a:pt x="0" y="157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3"/>
                  <a:pt x="12" y="256"/>
                  <a:pt x="8" y="256"/>
                </a:cubicBezTo>
                <a:cubicBezTo>
                  <a:pt x="4" y="256"/>
                  <a:pt x="0" y="253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9"/>
                  <a:pt x="12" y="352"/>
                  <a:pt x="8" y="352"/>
                </a:cubicBezTo>
                <a:cubicBezTo>
                  <a:pt x="4" y="352"/>
                  <a:pt x="0" y="349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5"/>
                  <a:pt x="12" y="448"/>
                  <a:pt x="8" y="448"/>
                </a:cubicBezTo>
                <a:cubicBezTo>
                  <a:pt x="4" y="448"/>
                  <a:pt x="0" y="445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1"/>
                  <a:pt x="12" y="544"/>
                  <a:pt x="8" y="544"/>
                </a:cubicBezTo>
                <a:cubicBezTo>
                  <a:pt x="4" y="544"/>
                  <a:pt x="0" y="541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7"/>
                  <a:pt x="12" y="640"/>
                  <a:pt x="8" y="640"/>
                </a:cubicBezTo>
                <a:cubicBezTo>
                  <a:pt x="4" y="640"/>
                  <a:pt x="0" y="637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3"/>
                  <a:pt x="12" y="736"/>
                  <a:pt x="8" y="736"/>
                </a:cubicBezTo>
                <a:cubicBezTo>
                  <a:pt x="4" y="736"/>
                  <a:pt x="0" y="733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9"/>
                  <a:pt x="12" y="832"/>
                  <a:pt x="8" y="832"/>
                </a:cubicBezTo>
                <a:cubicBezTo>
                  <a:pt x="4" y="832"/>
                  <a:pt x="0" y="829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5"/>
                  <a:pt x="12" y="928"/>
                  <a:pt x="8" y="928"/>
                </a:cubicBezTo>
                <a:cubicBezTo>
                  <a:pt x="4" y="928"/>
                  <a:pt x="0" y="925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1"/>
                  <a:pt x="12" y="1024"/>
                  <a:pt x="8" y="1024"/>
                </a:cubicBezTo>
                <a:cubicBezTo>
                  <a:pt x="4" y="1024"/>
                  <a:pt x="0" y="1021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7"/>
                  <a:pt x="12" y="1120"/>
                  <a:pt x="8" y="1120"/>
                </a:cubicBezTo>
                <a:cubicBezTo>
                  <a:pt x="4" y="1120"/>
                  <a:pt x="0" y="1117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3"/>
                  <a:pt x="12" y="1216"/>
                  <a:pt x="8" y="1216"/>
                </a:cubicBezTo>
                <a:cubicBezTo>
                  <a:pt x="4" y="1216"/>
                  <a:pt x="0" y="1213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9"/>
                  <a:pt x="12" y="1312"/>
                  <a:pt x="8" y="1312"/>
                </a:cubicBezTo>
                <a:cubicBezTo>
                  <a:pt x="4" y="1312"/>
                  <a:pt x="0" y="1309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5"/>
                  <a:pt x="12" y="1408"/>
                  <a:pt x="8" y="1408"/>
                </a:cubicBezTo>
                <a:cubicBezTo>
                  <a:pt x="4" y="1408"/>
                  <a:pt x="0" y="1405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1"/>
                  <a:pt x="12" y="1504"/>
                  <a:pt x="8" y="1504"/>
                </a:cubicBezTo>
                <a:cubicBezTo>
                  <a:pt x="4" y="1504"/>
                  <a:pt x="0" y="1501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7"/>
                  <a:pt x="12" y="1600"/>
                  <a:pt x="8" y="1600"/>
                </a:cubicBezTo>
                <a:cubicBezTo>
                  <a:pt x="4" y="1600"/>
                  <a:pt x="0" y="1597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3"/>
                  <a:pt x="12" y="1696"/>
                  <a:pt x="8" y="1696"/>
                </a:cubicBezTo>
                <a:cubicBezTo>
                  <a:pt x="4" y="1696"/>
                  <a:pt x="0" y="1693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9"/>
                  <a:pt x="12" y="1792"/>
                  <a:pt x="8" y="1792"/>
                </a:cubicBezTo>
                <a:cubicBezTo>
                  <a:pt x="4" y="1792"/>
                  <a:pt x="0" y="1789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5"/>
                  <a:pt x="12" y="1888"/>
                  <a:pt x="8" y="1888"/>
                </a:cubicBezTo>
                <a:cubicBezTo>
                  <a:pt x="4" y="1888"/>
                  <a:pt x="0" y="1885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1"/>
                  <a:pt x="12" y="1984"/>
                  <a:pt x="8" y="1984"/>
                </a:cubicBezTo>
                <a:cubicBezTo>
                  <a:pt x="4" y="1984"/>
                  <a:pt x="0" y="1981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7"/>
                  <a:pt x="12" y="2080"/>
                  <a:pt x="8" y="2080"/>
                </a:cubicBezTo>
                <a:cubicBezTo>
                  <a:pt x="4" y="2080"/>
                  <a:pt x="0" y="2077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3"/>
                  <a:pt x="12" y="2176"/>
                  <a:pt x="8" y="2176"/>
                </a:cubicBezTo>
                <a:cubicBezTo>
                  <a:pt x="4" y="2176"/>
                  <a:pt x="0" y="2173"/>
                  <a:pt x="0" y="2168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9"/>
                  <a:pt x="12" y="2272"/>
                  <a:pt x="8" y="2272"/>
                </a:cubicBezTo>
                <a:cubicBezTo>
                  <a:pt x="4" y="2272"/>
                  <a:pt x="0" y="2269"/>
                  <a:pt x="0" y="2264"/>
                </a:cubicBezTo>
                <a:lnTo>
                  <a:pt x="0" y="2216"/>
                </a:lnTo>
                <a:cubicBezTo>
                  <a:pt x="0" y="2212"/>
                  <a:pt x="4" y="2208"/>
                  <a:pt x="8" y="2208"/>
                </a:cubicBezTo>
                <a:cubicBezTo>
                  <a:pt x="12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5"/>
                  <a:pt x="12" y="2368"/>
                  <a:pt x="8" y="2368"/>
                </a:cubicBezTo>
                <a:cubicBezTo>
                  <a:pt x="4" y="2368"/>
                  <a:pt x="0" y="2365"/>
                  <a:pt x="0" y="2360"/>
                </a:cubicBezTo>
                <a:lnTo>
                  <a:pt x="0" y="2312"/>
                </a:lnTo>
                <a:cubicBezTo>
                  <a:pt x="0" y="2308"/>
                  <a:pt x="4" y="2304"/>
                  <a:pt x="8" y="2304"/>
                </a:cubicBezTo>
                <a:cubicBezTo>
                  <a:pt x="12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1"/>
                  <a:pt x="12" y="2464"/>
                  <a:pt x="8" y="2464"/>
                </a:cubicBezTo>
                <a:cubicBezTo>
                  <a:pt x="4" y="2464"/>
                  <a:pt x="0" y="2461"/>
                  <a:pt x="0" y="2456"/>
                </a:cubicBezTo>
                <a:lnTo>
                  <a:pt x="0" y="2408"/>
                </a:lnTo>
                <a:cubicBezTo>
                  <a:pt x="0" y="2404"/>
                  <a:pt x="4" y="2400"/>
                  <a:pt x="8" y="2400"/>
                </a:cubicBezTo>
                <a:cubicBezTo>
                  <a:pt x="12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7"/>
                  <a:pt x="12" y="2560"/>
                  <a:pt x="8" y="2560"/>
                </a:cubicBezTo>
                <a:cubicBezTo>
                  <a:pt x="4" y="2560"/>
                  <a:pt x="0" y="2557"/>
                  <a:pt x="0" y="2552"/>
                </a:cubicBezTo>
                <a:lnTo>
                  <a:pt x="0" y="2504"/>
                </a:lnTo>
                <a:cubicBezTo>
                  <a:pt x="0" y="2500"/>
                  <a:pt x="4" y="2496"/>
                  <a:pt x="8" y="2496"/>
                </a:cubicBezTo>
                <a:cubicBezTo>
                  <a:pt x="12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3"/>
                  <a:pt x="12" y="2656"/>
                  <a:pt x="8" y="2656"/>
                </a:cubicBezTo>
                <a:cubicBezTo>
                  <a:pt x="4" y="2656"/>
                  <a:pt x="0" y="2653"/>
                  <a:pt x="0" y="2648"/>
                </a:cubicBezTo>
                <a:lnTo>
                  <a:pt x="0" y="2600"/>
                </a:lnTo>
                <a:cubicBezTo>
                  <a:pt x="0" y="2596"/>
                  <a:pt x="4" y="2592"/>
                  <a:pt x="8" y="2592"/>
                </a:cubicBezTo>
                <a:cubicBezTo>
                  <a:pt x="12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9"/>
                  <a:pt x="12" y="2752"/>
                  <a:pt x="8" y="2752"/>
                </a:cubicBezTo>
                <a:cubicBezTo>
                  <a:pt x="4" y="2752"/>
                  <a:pt x="0" y="2749"/>
                  <a:pt x="0" y="2744"/>
                </a:cubicBezTo>
                <a:lnTo>
                  <a:pt x="0" y="2696"/>
                </a:lnTo>
                <a:cubicBezTo>
                  <a:pt x="0" y="2692"/>
                  <a:pt x="4" y="2688"/>
                  <a:pt x="8" y="2688"/>
                </a:cubicBezTo>
                <a:cubicBezTo>
                  <a:pt x="12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5"/>
                  <a:pt x="12" y="2848"/>
                  <a:pt x="8" y="2848"/>
                </a:cubicBezTo>
                <a:cubicBezTo>
                  <a:pt x="4" y="2848"/>
                  <a:pt x="0" y="2845"/>
                  <a:pt x="0" y="2840"/>
                </a:cubicBezTo>
                <a:lnTo>
                  <a:pt x="0" y="2792"/>
                </a:lnTo>
                <a:cubicBezTo>
                  <a:pt x="0" y="2788"/>
                  <a:pt x="4" y="2784"/>
                  <a:pt x="8" y="2784"/>
                </a:cubicBezTo>
                <a:cubicBezTo>
                  <a:pt x="12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1"/>
                  <a:pt x="12" y="2944"/>
                  <a:pt x="8" y="2944"/>
                </a:cubicBezTo>
                <a:cubicBezTo>
                  <a:pt x="4" y="2944"/>
                  <a:pt x="0" y="2941"/>
                  <a:pt x="0" y="2936"/>
                </a:cubicBezTo>
                <a:lnTo>
                  <a:pt x="0" y="2888"/>
                </a:lnTo>
                <a:cubicBezTo>
                  <a:pt x="0" y="2884"/>
                  <a:pt x="4" y="2880"/>
                  <a:pt x="8" y="2880"/>
                </a:cubicBezTo>
                <a:cubicBezTo>
                  <a:pt x="12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7"/>
                  <a:pt x="12" y="3040"/>
                  <a:pt x="8" y="3040"/>
                </a:cubicBezTo>
                <a:cubicBezTo>
                  <a:pt x="4" y="3040"/>
                  <a:pt x="0" y="3037"/>
                  <a:pt x="0" y="3032"/>
                </a:cubicBezTo>
                <a:lnTo>
                  <a:pt x="0" y="2984"/>
                </a:lnTo>
                <a:cubicBezTo>
                  <a:pt x="0" y="2980"/>
                  <a:pt x="4" y="2976"/>
                  <a:pt x="8" y="2976"/>
                </a:cubicBezTo>
                <a:cubicBezTo>
                  <a:pt x="12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3"/>
                  <a:pt x="12" y="3136"/>
                  <a:pt x="8" y="3136"/>
                </a:cubicBezTo>
                <a:cubicBezTo>
                  <a:pt x="4" y="3136"/>
                  <a:pt x="0" y="3133"/>
                  <a:pt x="0" y="3128"/>
                </a:cubicBezTo>
                <a:lnTo>
                  <a:pt x="0" y="3080"/>
                </a:lnTo>
                <a:cubicBezTo>
                  <a:pt x="0" y="3076"/>
                  <a:pt x="4" y="3072"/>
                  <a:pt x="8" y="3072"/>
                </a:cubicBezTo>
                <a:cubicBezTo>
                  <a:pt x="12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9"/>
                  <a:pt x="12" y="3232"/>
                  <a:pt x="8" y="3232"/>
                </a:cubicBezTo>
                <a:cubicBezTo>
                  <a:pt x="4" y="3232"/>
                  <a:pt x="0" y="3229"/>
                  <a:pt x="0" y="3224"/>
                </a:cubicBezTo>
                <a:lnTo>
                  <a:pt x="0" y="3176"/>
                </a:lnTo>
                <a:cubicBezTo>
                  <a:pt x="0" y="3172"/>
                  <a:pt x="4" y="3168"/>
                  <a:pt x="8" y="3168"/>
                </a:cubicBezTo>
                <a:cubicBezTo>
                  <a:pt x="12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5"/>
                  <a:pt x="12" y="3328"/>
                  <a:pt x="8" y="3328"/>
                </a:cubicBezTo>
                <a:cubicBezTo>
                  <a:pt x="4" y="3328"/>
                  <a:pt x="0" y="3325"/>
                  <a:pt x="0" y="3320"/>
                </a:cubicBezTo>
                <a:lnTo>
                  <a:pt x="0" y="3272"/>
                </a:lnTo>
                <a:cubicBezTo>
                  <a:pt x="0" y="3268"/>
                  <a:pt x="4" y="3264"/>
                  <a:pt x="8" y="3264"/>
                </a:cubicBezTo>
                <a:cubicBezTo>
                  <a:pt x="12" y="3264"/>
                  <a:pt x="16" y="3268"/>
                  <a:pt x="16" y="3272"/>
                </a:cubicBezTo>
                <a:close/>
                <a:moveTo>
                  <a:pt x="16" y="3368"/>
                </a:moveTo>
                <a:lnTo>
                  <a:pt x="16" y="3416"/>
                </a:lnTo>
                <a:cubicBezTo>
                  <a:pt x="16" y="3421"/>
                  <a:pt x="12" y="3424"/>
                  <a:pt x="8" y="3424"/>
                </a:cubicBezTo>
                <a:cubicBezTo>
                  <a:pt x="4" y="3424"/>
                  <a:pt x="0" y="3421"/>
                  <a:pt x="0" y="3416"/>
                </a:cubicBezTo>
                <a:lnTo>
                  <a:pt x="0" y="3368"/>
                </a:lnTo>
                <a:cubicBezTo>
                  <a:pt x="0" y="3364"/>
                  <a:pt x="4" y="3360"/>
                  <a:pt x="8" y="3360"/>
                </a:cubicBezTo>
                <a:cubicBezTo>
                  <a:pt x="12" y="3360"/>
                  <a:pt x="16" y="3364"/>
                  <a:pt x="16" y="3368"/>
                </a:cubicBezTo>
                <a:close/>
                <a:moveTo>
                  <a:pt x="16" y="3464"/>
                </a:moveTo>
                <a:lnTo>
                  <a:pt x="16" y="3512"/>
                </a:lnTo>
                <a:cubicBezTo>
                  <a:pt x="16" y="3517"/>
                  <a:pt x="12" y="3520"/>
                  <a:pt x="8" y="3520"/>
                </a:cubicBezTo>
                <a:cubicBezTo>
                  <a:pt x="4" y="3520"/>
                  <a:pt x="0" y="3517"/>
                  <a:pt x="0" y="3512"/>
                </a:cubicBezTo>
                <a:lnTo>
                  <a:pt x="0" y="3464"/>
                </a:lnTo>
                <a:cubicBezTo>
                  <a:pt x="0" y="3460"/>
                  <a:pt x="4" y="3456"/>
                  <a:pt x="8" y="3456"/>
                </a:cubicBezTo>
                <a:cubicBezTo>
                  <a:pt x="12" y="3456"/>
                  <a:pt x="16" y="3460"/>
                  <a:pt x="16" y="3464"/>
                </a:cubicBezTo>
                <a:close/>
                <a:moveTo>
                  <a:pt x="16" y="3560"/>
                </a:moveTo>
                <a:lnTo>
                  <a:pt x="16" y="3608"/>
                </a:lnTo>
                <a:cubicBezTo>
                  <a:pt x="16" y="3613"/>
                  <a:pt x="12" y="3616"/>
                  <a:pt x="8" y="3616"/>
                </a:cubicBezTo>
                <a:cubicBezTo>
                  <a:pt x="4" y="3616"/>
                  <a:pt x="0" y="3613"/>
                  <a:pt x="0" y="3608"/>
                </a:cubicBezTo>
                <a:lnTo>
                  <a:pt x="0" y="3560"/>
                </a:lnTo>
                <a:cubicBezTo>
                  <a:pt x="0" y="3556"/>
                  <a:pt x="4" y="3552"/>
                  <a:pt x="8" y="3552"/>
                </a:cubicBezTo>
                <a:cubicBezTo>
                  <a:pt x="12" y="3552"/>
                  <a:pt x="16" y="3556"/>
                  <a:pt x="16" y="3560"/>
                </a:cubicBezTo>
                <a:close/>
                <a:moveTo>
                  <a:pt x="16" y="3656"/>
                </a:moveTo>
                <a:lnTo>
                  <a:pt x="16" y="3704"/>
                </a:lnTo>
                <a:cubicBezTo>
                  <a:pt x="16" y="3709"/>
                  <a:pt x="12" y="3712"/>
                  <a:pt x="8" y="3712"/>
                </a:cubicBezTo>
                <a:cubicBezTo>
                  <a:pt x="4" y="3712"/>
                  <a:pt x="0" y="3709"/>
                  <a:pt x="0" y="3704"/>
                </a:cubicBezTo>
                <a:lnTo>
                  <a:pt x="0" y="3656"/>
                </a:lnTo>
                <a:cubicBezTo>
                  <a:pt x="0" y="3652"/>
                  <a:pt x="4" y="3648"/>
                  <a:pt x="8" y="3648"/>
                </a:cubicBezTo>
                <a:cubicBezTo>
                  <a:pt x="12" y="3648"/>
                  <a:pt x="16" y="3652"/>
                  <a:pt x="16" y="3656"/>
                </a:cubicBezTo>
                <a:close/>
                <a:moveTo>
                  <a:pt x="16" y="3752"/>
                </a:moveTo>
                <a:lnTo>
                  <a:pt x="16" y="3800"/>
                </a:lnTo>
                <a:cubicBezTo>
                  <a:pt x="16" y="3805"/>
                  <a:pt x="12" y="3808"/>
                  <a:pt x="8" y="3808"/>
                </a:cubicBezTo>
                <a:cubicBezTo>
                  <a:pt x="4" y="3808"/>
                  <a:pt x="0" y="3805"/>
                  <a:pt x="0" y="3800"/>
                </a:cubicBezTo>
                <a:lnTo>
                  <a:pt x="0" y="3752"/>
                </a:lnTo>
                <a:cubicBezTo>
                  <a:pt x="0" y="3748"/>
                  <a:pt x="4" y="3744"/>
                  <a:pt x="8" y="3744"/>
                </a:cubicBezTo>
                <a:cubicBezTo>
                  <a:pt x="12" y="3744"/>
                  <a:pt x="16" y="3748"/>
                  <a:pt x="16" y="3752"/>
                </a:cubicBezTo>
                <a:close/>
                <a:moveTo>
                  <a:pt x="16" y="3848"/>
                </a:moveTo>
                <a:lnTo>
                  <a:pt x="16" y="3896"/>
                </a:lnTo>
                <a:cubicBezTo>
                  <a:pt x="16" y="3901"/>
                  <a:pt x="12" y="3904"/>
                  <a:pt x="8" y="3904"/>
                </a:cubicBezTo>
                <a:cubicBezTo>
                  <a:pt x="4" y="3904"/>
                  <a:pt x="0" y="3901"/>
                  <a:pt x="0" y="3896"/>
                </a:cubicBezTo>
                <a:lnTo>
                  <a:pt x="0" y="3848"/>
                </a:lnTo>
                <a:cubicBezTo>
                  <a:pt x="0" y="3844"/>
                  <a:pt x="4" y="3840"/>
                  <a:pt x="8" y="3840"/>
                </a:cubicBezTo>
                <a:cubicBezTo>
                  <a:pt x="12" y="3840"/>
                  <a:pt x="16" y="3844"/>
                  <a:pt x="16" y="3848"/>
                </a:cubicBezTo>
                <a:close/>
                <a:moveTo>
                  <a:pt x="16" y="3944"/>
                </a:moveTo>
                <a:lnTo>
                  <a:pt x="16" y="3992"/>
                </a:lnTo>
                <a:cubicBezTo>
                  <a:pt x="16" y="3997"/>
                  <a:pt x="12" y="4000"/>
                  <a:pt x="8" y="4000"/>
                </a:cubicBezTo>
                <a:cubicBezTo>
                  <a:pt x="4" y="4000"/>
                  <a:pt x="0" y="3997"/>
                  <a:pt x="0" y="3992"/>
                </a:cubicBezTo>
                <a:lnTo>
                  <a:pt x="0" y="3944"/>
                </a:lnTo>
                <a:cubicBezTo>
                  <a:pt x="0" y="3940"/>
                  <a:pt x="4" y="3936"/>
                  <a:pt x="8" y="3936"/>
                </a:cubicBezTo>
                <a:cubicBezTo>
                  <a:pt x="12" y="3936"/>
                  <a:pt x="16" y="3940"/>
                  <a:pt x="16" y="3944"/>
                </a:cubicBezTo>
                <a:close/>
                <a:moveTo>
                  <a:pt x="16" y="4040"/>
                </a:moveTo>
                <a:lnTo>
                  <a:pt x="16" y="4088"/>
                </a:lnTo>
                <a:cubicBezTo>
                  <a:pt x="16" y="4093"/>
                  <a:pt x="12" y="4096"/>
                  <a:pt x="8" y="4096"/>
                </a:cubicBezTo>
                <a:cubicBezTo>
                  <a:pt x="4" y="4096"/>
                  <a:pt x="0" y="4093"/>
                  <a:pt x="0" y="4088"/>
                </a:cubicBezTo>
                <a:lnTo>
                  <a:pt x="0" y="4040"/>
                </a:lnTo>
                <a:cubicBezTo>
                  <a:pt x="0" y="4036"/>
                  <a:pt x="4" y="4032"/>
                  <a:pt x="8" y="4032"/>
                </a:cubicBezTo>
                <a:cubicBezTo>
                  <a:pt x="12" y="4032"/>
                  <a:pt x="16" y="4036"/>
                  <a:pt x="16" y="4040"/>
                </a:cubicBezTo>
                <a:close/>
                <a:moveTo>
                  <a:pt x="16" y="4136"/>
                </a:moveTo>
                <a:lnTo>
                  <a:pt x="16" y="4184"/>
                </a:lnTo>
                <a:cubicBezTo>
                  <a:pt x="16" y="4189"/>
                  <a:pt x="12" y="4192"/>
                  <a:pt x="8" y="4192"/>
                </a:cubicBezTo>
                <a:cubicBezTo>
                  <a:pt x="4" y="4192"/>
                  <a:pt x="0" y="4189"/>
                  <a:pt x="0" y="4184"/>
                </a:cubicBezTo>
                <a:lnTo>
                  <a:pt x="0" y="4136"/>
                </a:lnTo>
                <a:cubicBezTo>
                  <a:pt x="0" y="4132"/>
                  <a:pt x="4" y="4128"/>
                  <a:pt x="8" y="4128"/>
                </a:cubicBezTo>
                <a:cubicBezTo>
                  <a:pt x="12" y="4128"/>
                  <a:pt x="16" y="4132"/>
                  <a:pt x="16" y="4136"/>
                </a:cubicBezTo>
                <a:close/>
                <a:moveTo>
                  <a:pt x="16" y="4232"/>
                </a:moveTo>
                <a:lnTo>
                  <a:pt x="16" y="4241"/>
                </a:lnTo>
                <a:cubicBezTo>
                  <a:pt x="16" y="4246"/>
                  <a:pt x="12" y="4249"/>
                  <a:pt x="8" y="4249"/>
                </a:cubicBezTo>
                <a:cubicBezTo>
                  <a:pt x="4" y="4249"/>
                  <a:pt x="0" y="4246"/>
                  <a:pt x="0" y="4241"/>
                </a:cubicBezTo>
                <a:lnTo>
                  <a:pt x="0" y="4232"/>
                </a:lnTo>
                <a:cubicBezTo>
                  <a:pt x="0" y="4228"/>
                  <a:pt x="4" y="4224"/>
                  <a:pt x="8" y="4224"/>
                </a:cubicBezTo>
                <a:cubicBezTo>
                  <a:pt x="12" y="4224"/>
                  <a:pt x="16" y="4228"/>
                  <a:pt x="16" y="4232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高电平选通的</a:t>
            </a:r>
            <a:r>
              <a:rPr lang="en-US" altLang="zh-CN" dirty="0" smtClean="0"/>
              <a:t>RS</a:t>
            </a:r>
            <a:r>
              <a:rPr lang="zh-CN" altLang="en-US" dirty="0" smtClean="0"/>
              <a:t>锁存器的时序图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4108441" y="6242046"/>
            <a:ext cx="1066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Garamond" pitchFamily="18" charset="0"/>
                <a:ea typeface="宋体" pitchFamily="2" charset="-122"/>
              </a:rPr>
              <a:t>hold</a:t>
            </a:r>
          </a:p>
        </p:txBody>
      </p:sp>
      <p:sp>
        <p:nvSpPr>
          <p:cNvPr id="36869" name="Text Box 7"/>
          <p:cNvSpPr txBox="1">
            <a:spLocks noChangeArrowheads="1"/>
          </p:cNvSpPr>
          <p:nvPr/>
        </p:nvSpPr>
        <p:spPr bwMode="auto">
          <a:xfrm>
            <a:off x="6394441" y="6242046"/>
            <a:ext cx="1066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Garamond" pitchFamily="18" charset="0"/>
                <a:ea typeface="宋体" pitchFamily="2" charset="-122"/>
              </a:rPr>
              <a:t>hold</a:t>
            </a:r>
          </a:p>
        </p:txBody>
      </p:sp>
      <p:sp>
        <p:nvSpPr>
          <p:cNvPr id="36870" name="Text Box 8"/>
          <p:cNvSpPr txBox="1">
            <a:spLocks noChangeArrowheads="1"/>
          </p:cNvSpPr>
          <p:nvPr/>
        </p:nvSpPr>
        <p:spPr bwMode="auto">
          <a:xfrm>
            <a:off x="2357422" y="215741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CP</a:t>
            </a:r>
          </a:p>
        </p:txBody>
      </p:sp>
      <p:sp>
        <p:nvSpPr>
          <p:cNvPr id="36871" name="Text Box 9"/>
          <p:cNvSpPr txBox="1">
            <a:spLocks noChangeArrowheads="1"/>
          </p:cNvSpPr>
          <p:nvPr/>
        </p:nvSpPr>
        <p:spPr bwMode="auto">
          <a:xfrm>
            <a:off x="2357422" y="307181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R</a:t>
            </a:r>
          </a:p>
        </p:txBody>
      </p:sp>
      <p:sp>
        <p:nvSpPr>
          <p:cNvPr id="36872" name="Text Box 10"/>
          <p:cNvSpPr txBox="1">
            <a:spLocks noChangeArrowheads="1"/>
          </p:cNvSpPr>
          <p:nvPr/>
        </p:nvSpPr>
        <p:spPr bwMode="auto">
          <a:xfrm>
            <a:off x="2357422" y="398621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</a:p>
        </p:txBody>
      </p:sp>
      <p:sp>
        <p:nvSpPr>
          <p:cNvPr id="36873" name="Text Box 11"/>
          <p:cNvSpPr txBox="1">
            <a:spLocks noChangeArrowheads="1"/>
          </p:cNvSpPr>
          <p:nvPr/>
        </p:nvSpPr>
        <p:spPr bwMode="auto">
          <a:xfrm>
            <a:off x="2433622" y="490061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6874" name="Text Box 12"/>
          <p:cNvSpPr txBox="1">
            <a:spLocks noChangeArrowheads="1"/>
          </p:cNvSpPr>
          <p:nvPr/>
        </p:nvSpPr>
        <p:spPr bwMode="auto">
          <a:xfrm>
            <a:off x="2433622" y="5815010"/>
            <a:ext cx="838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Q’</a:t>
            </a:r>
          </a:p>
        </p:txBody>
      </p:sp>
      <p:sp>
        <p:nvSpPr>
          <p:cNvPr id="36875" name="AutoShape 13"/>
          <p:cNvSpPr>
            <a:spLocks noChangeAspect="1" noChangeArrowheads="1" noTextEdit="1"/>
          </p:cNvSpPr>
          <p:nvPr/>
        </p:nvSpPr>
        <p:spPr bwMode="auto">
          <a:xfrm>
            <a:off x="3176578" y="1830384"/>
            <a:ext cx="56388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6" name="Freeform 15"/>
          <p:cNvSpPr>
            <a:spLocks/>
          </p:cNvSpPr>
          <p:nvPr/>
        </p:nvSpPr>
        <p:spPr bwMode="auto">
          <a:xfrm>
            <a:off x="3214678" y="1870071"/>
            <a:ext cx="5564188" cy="658813"/>
          </a:xfrm>
          <a:custGeom>
            <a:avLst/>
            <a:gdLst>
              <a:gd name="T0" fmla="*/ 0 w 3505"/>
              <a:gd name="T1" fmla="*/ 0 h 415"/>
              <a:gd name="T2" fmla="*/ 2147483647 w 3505"/>
              <a:gd name="T3" fmla="*/ 0 h 415"/>
              <a:gd name="T4" fmla="*/ 2147483647 w 3505"/>
              <a:gd name="T5" fmla="*/ 2147483647 h 415"/>
              <a:gd name="T6" fmla="*/ 2147483647 w 3505"/>
              <a:gd name="T7" fmla="*/ 2147483647 h 415"/>
              <a:gd name="T8" fmla="*/ 2147483647 w 3505"/>
              <a:gd name="T9" fmla="*/ 0 h 415"/>
              <a:gd name="T10" fmla="*/ 2147483647 w 3505"/>
              <a:gd name="T11" fmla="*/ 0 h 415"/>
              <a:gd name="T12" fmla="*/ 2147483647 w 3505"/>
              <a:gd name="T13" fmla="*/ 2147483647 h 415"/>
              <a:gd name="T14" fmla="*/ 2147483647 w 3505"/>
              <a:gd name="T15" fmla="*/ 2147483647 h 415"/>
              <a:gd name="T16" fmla="*/ 2147483647 w 3505"/>
              <a:gd name="T17" fmla="*/ 0 h 415"/>
              <a:gd name="T18" fmla="*/ 2147483647 w 3505"/>
              <a:gd name="T19" fmla="*/ 0 h 4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505"/>
              <a:gd name="T31" fmla="*/ 0 h 415"/>
              <a:gd name="T32" fmla="*/ 3505 w 3505"/>
              <a:gd name="T33" fmla="*/ 415 h 41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505" h="415">
                <a:moveTo>
                  <a:pt x="0" y="0"/>
                </a:moveTo>
                <a:lnTo>
                  <a:pt x="584" y="0"/>
                </a:lnTo>
                <a:lnTo>
                  <a:pt x="584" y="415"/>
                </a:lnTo>
                <a:lnTo>
                  <a:pt x="1363" y="415"/>
                </a:lnTo>
                <a:lnTo>
                  <a:pt x="1363" y="0"/>
                </a:lnTo>
                <a:lnTo>
                  <a:pt x="2142" y="0"/>
                </a:lnTo>
                <a:lnTo>
                  <a:pt x="2142" y="415"/>
                </a:lnTo>
                <a:lnTo>
                  <a:pt x="2921" y="415"/>
                </a:lnTo>
                <a:lnTo>
                  <a:pt x="2921" y="0"/>
                </a:lnTo>
                <a:lnTo>
                  <a:pt x="3505" y="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7" name="Freeform 16"/>
          <p:cNvSpPr>
            <a:spLocks/>
          </p:cNvSpPr>
          <p:nvPr/>
        </p:nvSpPr>
        <p:spPr bwMode="auto">
          <a:xfrm>
            <a:off x="3214678" y="2857496"/>
            <a:ext cx="5564188" cy="658813"/>
          </a:xfrm>
          <a:custGeom>
            <a:avLst/>
            <a:gdLst>
              <a:gd name="T0" fmla="*/ 0 w 3505"/>
              <a:gd name="T1" fmla="*/ 2147483647 h 415"/>
              <a:gd name="T2" fmla="*/ 2147483647 w 3505"/>
              <a:gd name="T3" fmla="*/ 2147483647 h 415"/>
              <a:gd name="T4" fmla="*/ 2147483647 w 3505"/>
              <a:gd name="T5" fmla="*/ 0 h 415"/>
              <a:gd name="T6" fmla="*/ 2147483647 w 3505"/>
              <a:gd name="T7" fmla="*/ 0 h 415"/>
              <a:gd name="T8" fmla="*/ 2147483647 w 3505"/>
              <a:gd name="T9" fmla="*/ 2147483647 h 415"/>
              <a:gd name="T10" fmla="*/ 2147483647 w 3505"/>
              <a:gd name="T11" fmla="*/ 2147483647 h 415"/>
              <a:gd name="T12" fmla="*/ 2147483647 w 3505"/>
              <a:gd name="T13" fmla="*/ 0 h 415"/>
              <a:gd name="T14" fmla="*/ 2147483647 w 3505"/>
              <a:gd name="T15" fmla="*/ 0 h 415"/>
              <a:gd name="T16" fmla="*/ 2147483647 w 3505"/>
              <a:gd name="T17" fmla="*/ 2147483647 h 415"/>
              <a:gd name="T18" fmla="*/ 2147483647 w 3505"/>
              <a:gd name="T19" fmla="*/ 2147483647 h 415"/>
              <a:gd name="T20" fmla="*/ 2147483647 w 3505"/>
              <a:gd name="T21" fmla="*/ 0 h 415"/>
              <a:gd name="T22" fmla="*/ 2147483647 w 3505"/>
              <a:gd name="T23" fmla="*/ 0 h 415"/>
              <a:gd name="T24" fmla="*/ 2147483647 w 3505"/>
              <a:gd name="T25" fmla="*/ 2147483647 h 415"/>
              <a:gd name="T26" fmla="*/ 2147483647 w 3505"/>
              <a:gd name="T27" fmla="*/ 2147483647 h 415"/>
              <a:gd name="T28" fmla="*/ 2147483647 w 3505"/>
              <a:gd name="T29" fmla="*/ 0 h 415"/>
              <a:gd name="T30" fmla="*/ 2147483647 w 3505"/>
              <a:gd name="T31" fmla="*/ 0 h 415"/>
              <a:gd name="T32" fmla="*/ 2147483647 w 3505"/>
              <a:gd name="T33" fmla="*/ 2147483647 h 415"/>
              <a:gd name="T34" fmla="*/ 2147483647 w 3505"/>
              <a:gd name="T35" fmla="*/ 2147483647 h 415"/>
              <a:gd name="T36" fmla="*/ 2147483647 w 3505"/>
              <a:gd name="T37" fmla="*/ 0 h 415"/>
              <a:gd name="T38" fmla="*/ 2147483647 w 3505"/>
              <a:gd name="T39" fmla="*/ 0 h 415"/>
              <a:gd name="T40" fmla="*/ 2147483647 w 3505"/>
              <a:gd name="T41" fmla="*/ 2147483647 h 415"/>
              <a:gd name="T42" fmla="*/ 2147483647 w 3505"/>
              <a:gd name="T43" fmla="*/ 2147483647 h 41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505"/>
              <a:gd name="T67" fmla="*/ 0 h 415"/>
              <a:gd name="T68" fmla="*/ 3505 w 3505"/>
              <a:gd name="T69" fmla="*/ 415 h 41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505" h="415">
                <a:moveTo>
                  <a:pt x="0" y="415"/>
                </a:moveTo>
                <a:lnTo>
                  <a:pt x="389" y="415"/>
                </a:lnTo>
                <a:lnTo>
                  <a:pt x="389" y="0"/>
                </a:lnTo>
                <a:lnTo>
                  <a:pt x="779" y="0"/>
                </a:lnTo>
                <a:lnTo>
                  <a:pt x="779" y="415"/>
                </a:lnTo>
                <a:lnTo>
                  <a:pt x="993" y="415"/>
                </a:lnTo>
                <a:lnTo>
                  <a:pt x="993" y="0"/>
                </a:lnTo>
                <a:lnTo>
                  <a:pt x="1227" y="0"/>
                </a:lnTo>
                <a:lnTo>
                  <a:pt x="1227" y="415"/>
                </a:lnTo>
                <a:lnTo>
                  <a:pt x="1558" y="415"/>
                </a:lnTo>
                <a:lnTo>
                  <a:pt x="1558" y="0"/>
                </a:lnTo>
                <a:lnTo>
                  <a:pt x="1742" y="0"/>
                </a:lnTo>
                <a:lnTo>
                  <a:pt x="1742" y="415"/>
                </a:lnTo>
                <a:lnTo>
                  <a:pt x="2025" y="415"/>
                </a:lnTo>
                <a:lnTo>
                  <a:pt x="2025" y="0"/>
                </a:lnTo>
                <a:lnTo>
                  <a:pt x="2229" y="0"/>
                </a:lnTo>
                <a:lnTo>
                  <a:pt x="2229" y="415"/>
                </a:lnTo>
                <a:lnTo>
                  <a:pt x="2404" y="415"/>
                </a:lnTo>
                <a:lnTo>
                  <a:pt x="2404" y="0"/>
                </a:lnTo>
                <a:lnTo>
                  <a:pt x="2599" y="0"/>
                </a:lnTo>
                <a:lnTo>
                  <a:pt x="2599" y="415"/>
                </a:lnTo>
                <a:lnTo>
                  <a:pt x="3505" y="415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8" name="Freeform 18"/>
          <p:cNvSpPr>
            <a:spLocks noEditPoints="1"/>
          </p:cNvSpPr>
          <p:nvPr/>
        </p:nvSpPr>
        <p:spPr bwMode="auto">
          <a:xfrm>
            <a:off x="4133841" y="2520946"/>
            <a:ext cx="15875" cy="3933825"/>
          </a:xfrm>
          <a:custGeom>
            <a:avLst/>
            <a:gdLst>
              <a:gd name="T0" fmla="*/ 0 w 16"/>
              <a:gd name="T1" fmla="*/ 2147483647 h 3616"/>
              <a:gd name="T2" fmla="*/ 2147483647 w 16"/>
              <a:gd name="T3" fmla="*/ 2147483647 h 3616"/>
              <a:gd name="T4" fmla="*/ 2147483647 w 16"/>
              <a:gd name="T5" fmla="*/ 2147483647 h 3616"/>
              <a:gd name="T6" fmla="*/ 2147483647 w 16"/>
              <a:gd name="T7" fmla="*/ 2147483647 h 3616"/>
              <a:gd name="T8" fmla="*/ 0 w 16"/>
              <a:gd name="T9" fmla="*/ 2147483647 h 3616"/>
              <a:gd name="T10" fmla="*/ 2147483647 w 16"/>
              <a:gd name="T11" fmla="*/ 2147483647 h 3616"/>
              <a:gd name="T12" fmla="*/ 2147483647 w 16"/>
              <a:gd name="T13" fmla="*/ 2147483647 h 3616"/>
              <a:gd name="T14" fmla="*/ 0 w 16"/>
              <a:gd name="T15" fmla="*/ 2147483647 h 3616"/>
              <a:gd name="T16" fmla="*/ 2147483647 w 16"/>
              <a:gd name="T17" fmla="*/ 2147483647 h 3616"/>
              <a:gd name="T18" fmla="*/ 2147483647 w 16"/>
              <a:gd name="T19" fmla="*/ 2147483647 h 3616"/>
              <a:gd name="T20" fmla="*/ 2147483647 w 16"/>
              <a:gd name="T21" fmla="*/ 2147483647 h 3616"/>
              <a:gd name="T22" fmla="*/ 0 w 16"/>
              <a:gd name="T23" fmla="*/ 2147483647 h 3616"/>
              <a:gd name="T24" fmla="*/ 2147483647 w 16"/>
              <a:gd name="T25" fmla="*/ 2147483647 h 3616"/>
              <a:gd name="T26" fmla="*/ 2147483647 w 16"/>
              <a:gd name="T27" fmla="*/ 2147483647 h 3616"/>
              <a:gd name="T28" fmla="*/ 0 w 16"/>
              <a:gd name="T29" fmla="*/ 2147483647 h 3616"/>
              <a:gd name="T30" fmla="*/ 2147483647 w 16"/>
              <a:gd name="T31" fmla="*/ 2147483647 h 3616"/>
              <a:gd name="T32" fmla="*/ 2147483647 w 16"/>
              <a:gd name="T33" fmla="*/ 2147483647 h 3616"/>
              <a:gd name="T34" fmla="*/ 2147483647 w 16"/>
              <a:gd name="T35" fmla="*/ 2147483647 h 3616"/>
              <a:gd name="T36" fmla="*/ 0 w 16"/>
              <a:gd name="T37" fmla="*/ 2147483647 h 3616"/>
              <a:gd name="T38" fmla="*/ 2147483647 w 16"/>
              <a:gd name="T39" fmla="*/ 2147483647 h 3616"/>
              <a:gd name="T40" fmla="*/ 2147483647 w 16"/>
              <a:gd name="T41" fmla="*/ 2147483647 h 3616"/>
              <a:gd name="T42" fmla="*/ 0 w 16"/>
              <a:gd name="T43" fmla="*/ 2147483647 h 3616"/>
              <a:gd name="T44" fmla="*/ 2147483647 w 16"/>
              <a:gd name="T45" fmla="*/ 2147483647 h 3616"/>
              <a:gd name="T46" fmla="*/ 2147483647 w 16"/>
              <a:gd name="T47" fmla="*/ 2147483647 h 3616"/>
              <a:gd name="T48" fmla="*/ 2147483647 w 16"/>
              <a:gd name="T49" fmla="*/ 2147483647 h 3616"/>
              <a:gd name="T50" fmla="*/ 0 w 16"/>
              <a:gd name="T51" fmla="*/ 2147483647 h 3616"/>
              <a:gd name="T52" fmla="*/ 2147483647 w 16"/>
              <a:gd name="T53" fmla="*/ 2147483647 h 3616"/>
              <a:gd name="T54" fmla="*/ 2147483647 w 16"/>
              <a:gd name="T55" fmla="*/ 2147483647 h 3616"/>
              <a:gd name="T56" fmla="*/ 0 w 16"/>
              <a:gd name="T57" fmla="*/ 2147483647 h 3616"/>
              <a:gd name="T58" fmla="*/ 2147483647 w 16"/>
              <a:gd name="T59" fmla="*/ 2147483647 h 3616"/>
              <a:gd name="T60" fmla="*/ 2147483647 w 16"/>
              <a:gd name="T61" fmla="*/ 2147483647 h 3616"/>
              <a:gd name="T62" fmla="*/ 2147483647 w 16"/>
              <a:gd name="T63" fmla="*/ 2147483647 h 3616"/>
              <a:gd name="T64" fmla="*/ 0 w 16"/>
              <a:gd name="T65" fmla="*/ 2147483647 h 3616"/>
              <a:gd name="T66" fmla="*/ 2147483647 w 16"/>
              <a:gd name="T67" fmla="*/ 2147483647 h 3616"/>
              <a:gd name="T68" fmla="*/ 2147483647 w 16"/>
              <a:gd name="T69" fmla="*/ 2147483647 h 3616"/>
              <a:gd name="T70" fmla="*/ 0 w 16"/>
              <a:gd name="T71" fmla="*/ 2147483647 h 3616"/>
              <a:gd name="T72" fmla="*/ 2147483647 w 16"/>
              <a:gd name="T73" fmla="*/ 2147483647 h 3616"/>
              <a:gd name="T74" fmla="*/ 2147483647 w 16"/>
              <a:gd name="T75" fmla="*/ 2147483647 h 3616"/>
              <a:gd name="T76" fmla="*/ 2147483647 w 16"/>
              <a:gd name="T77" fmla="*/ 2147483647 h 3616"/>
              <a:gd name="T78" fmla="*/ 0 w 16"/>
              <a:gd name="T79" fmla="*/ 2147483647 h 3616"/>
              <a:gd name="T80" fmla="*/ 2147483647 w 16"/>
              <a:gd name="T81" fmla="*/ 2147483647 h 3616"/>
              <a:gd name="T82" fmla="*/ 2147483647 w 16"/>
              <a:gd name="T83" fmla="*/ 2147483647 h 3616"/>
              <a:gd name="T84" fmla="*/ 0 w 16"/>
              <a:gd name="T85" fmla="*/ 2147483647 h 3616"/>
              <a:gd name="T86" fmla="*/ 2147483647 w 16"/>
              <a:gd name="T87" fmla="*/ 2147483647 h 3616"/>
              <a:gd name="T88" fmla="*/ 2147483647 w 16"/>
              <a:gd name="T89" fmla="*/ 2147483647 h 3616"/>
              <a:gd name="T90" fmla="*/ 2147483647 w 16"/>
              <a:gd name="T91" fmla="*/ 2147483647 h 3616"/>
              <a:gd name="T92" fmla="*/ 0 w 16"/>
              <a:gd name="T93" fmla="*/ 2147483647 h 3616"/>
              <a:gd name="T94" fmla="*/ 2147483647 w 16"/>
              <a:gd name="T95" fmla="*/ 2147483647 h 3616"/>
              <a:gd name="T96" fmla="*/ 2147483647 w 16"/>
              <a:gd name="T97" fmla="*/ 2147483647 h 3616"/>
              <a:gd name="T98" fmla="*/ 0 w 16"/>
              <a:gd name="T99" fmla="*/ 2147483647 h 3616"/>
              <a:gd name="T100" fmla="*/ 2147483647 w 16"/>
              <a:gd name="T101" fmla="*/ 2147483647 h 3616"/>
              <a:gd name="T102" fmla="*/ 2147483647 w 16"/>
              <a:gd name="T103" fmla="*/ 2147483647 h 3616"/>
              <a:gd name="T104" fmla="*/ 2147483647 w 16"/>
              <a:gd name="T105" fmla="*/ 2147483647 h 361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3616"/>
              <a:gd name="T161" fmla="*/ 16 w 16"/>
              <a:gd name="T162" fmla="*/ 3616 h 361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36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3" y="1312"/>
                  <a:pt x="8" y="1312"/>
                </a:cubicBezTo>
                <a:cubicBezTo>
                  <a:pt x="4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3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3" y="1408"/>
                  <a:pt x="8" y="1408"/>
                </a:cubicBezTo>
                <a:cubicBezTo>
                  <a:pt x="4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3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3" y="1504"/>
                  <a:pt x="8" y="1504"/>
                </a:cubicBezTo>
                <a:cubicBezTo>
                  <a:pt x="4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3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3" y="1600"/>
                  <a:pt x="8" y="1600"/>
                </a:cubicBezTo>
                <a:cubicBezTo>
                  <a:pt x="4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3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3" y="1696"/>
                  <a:pt x="8" y="1696"/>
                </a:cubicBezTo>
                <a:cubicBezTo>
                  <a:pt x="4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3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3" y="1792"/>
                  <a:pt x="8" y="1792"/>
                </a:cubicBezTo>
                <a:cubicBezTo>
                  <a:pt x="4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3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3" y="1888"/>
                  <a:pt x="8" y="1888"/>
                </a:cubicBezTo>
                <a:cubicBezTo>
                  <a:pt x="4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3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3" y="1984"/>
                  <a:pt x="8" y="1984"/>
                </a:cubicBezTo>
                <a:cubicBezTo>
                  <a:pt x="4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3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3" y="2080"/>
                  <a:pt x="8" y="2080"/>
                </a:cubicBezTo>
                <a:cubicBezTo>
                  <a:pt x="4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3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2"/>
                  <a:pt x="13" y="2176"/>
                  <a:pt x="8" y="2176"/>
                </a:cubicBezTo>
                <a:cubicBezTo>
                  <a:pt x="4" y="2176"/>
                  <a:pt x="0" y="2172"/>
                  <a:pt x="0" y="2168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3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8"/>
                  <a:pt x="13" y="2272"/>
                  <a:pt x="8" y="2272"/>
                </a:cubicBezTo>
                <a:cubicBezTo>
                  <a:pt x="4" y="2272"/>
                  <a:pt x="0" y="2268"/>
                  <a:pt x="0" y="2264"/>
                </a:cubicBezTo>
                <a:lnTo>
                  <a:pt x="0" y="2216"/>
                </a:lnTo>
                <a:cubicBezTo>
                  <a:pt x="0" y="2212"/>
                  <a:pt x="4" y="2208"/>
                  <a:pt x="8" y="2208"/>
                </a:cubicBezTo>
                <a:cubicBezTo>
                  <a:pt x="13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4"/>
                  <a:pt x="13" y="2368"/>
                  <a:pt x="8" y="2368"/>
                </a:cubicBezTo>
                <a:cubicBezTo>
                  <a:pt x="4" y="2368"/>
                  <a:pt x="0" y="2364"/>
                  <a:pt x="0" y="2360"/>
                </a:cubicBezTo>
                <a:lnTo>
                  <a:pt x="0" y="2312"/>
                </a:lnTo>
                <a:cubicBezTo>
                  <a:pt x="0" y="2308"/>
                  <a:pt x="4" y="2304"/>
                  <a:pt x="8" y="2304"/>
                </a:cubicBezTo>
                <a:cubicBezTo>
                  <a:pt x="13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0"/>
                  <a:pt x="13" y="2464"/>
                  <a:pt x="8" y="2464"/>
                </a:cubicBezTo>
                <a:cubicBezTo>
                  <a:pt x="4" y="2464"/>
                  <a:pt x="0" y="2460"/>
                  <a:pt x="0" y="2456"/>
                </a:cubicBezTo>
                <a:lnTo>
                  <a:pt x="0" y="2408"/>
                </a:lnTo>
                <a:cubicBezTo>
                  <a:pt x="0" y="2404"/>
                  <a:pt x="4" y="2400"/>
                  <a:pt x="8" y="2400"/>
                </a:cubicBezTo>
                <a:cubicBezTo>
                  <a:pt x="13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6"/>
                  <a:pt x="13" y="2560"/>
                  <a:pt x="8" y="2560"/>
                </a:cubicBezTo>
                <a:cubicBezTo>
                  <a:pt x="4" y="2560"/>
                  <a:pt x="0" y="2556"/>
                  <a:pt x="0" y="2552"/>
                </a:cubicBezTo>
                <a:lnTo>
                  <a:pt x="0" y="2504"/>
                </a:lnTo>
                <a:cubicBezTo>
                  <a:pt x="0" y="2500"/>
                  <a:pt x="4" y="2496"/>
                  <a:pt x="8" y="2496"/>
                </a:cubicBezTo>
                <a:cubicBezTo>
                  <a:pt x="13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2"/>
                  <a:pt x="13" y="2656"/>
                  <a:pt x="8" y="2656"/>
                </a:cubicBezTo>
                <a:cubicBezTo>
                  <a:pt x="4" y="2656"/>
                  <a:pt x="0" y="2652"/>
                  <a:pt x="0" y="2648"/>
                </a:cubicBezTo>
                <a:lnTo>
                  <a:pt x="0" y="2600"/>
                </a:lnTo>
                <a:cubicBezTo>
                  <a:pt x="0" y="2596"/>
                  <a:pt x="4" y="2592"/>
                  <a:pt x="8" y="2592"/>
                </a:cubicBezTo>
                <a:cubicBezTo>
                  <a:pt x="13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8"/>
                  <a:pt x="13" y="2752"/>
                  <a:pt x="8" y="2752"/>
                </a:cubicBezTo>
                <a:cubicBezTo>
                  <a:pt x="4" y="2752"/>
                  <a:pt x="0" y="2748"/>
                  <a:pt x="0" y="2744"/>
                </a:cubicBezTo>
                <a:lnTo>
                  <a:pt x="0" y="2696"/>
                </a:lnTo>
                <a:cubicBezTo>
                  <a:pt x="0" y="2692"/>
                  <a:pt x="4" y="2688"/>
                  <a:pt x="8" y="2688"/>
                </a:cubicBezTo>
                <a:cubicBezTo>
                  <a:pt x="13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4"/>
                  <a:pt x="13" y="2848"/>
                  <a:pt x="8" y="2848"/>
                </a:cubicBezTo>
                <a:cubicBezTo>
                  <a:pt x="4" y="2848"/>
                  <a:pt x="0" y="2844"/>
                  <a:pt x="0" y="2840"/>
                </a:cubicBezTo>
                <a:lnTo>
                  <a:pt x="0" y="2792"/>
                </a:lnTo>
                <a:cubicBezTo>
                  <a:pt x="0" y="2788"/>
                  <a:pt x="4" y="2784"/>
                  <a:pt x="8" y="2784"/>
                </a:cubicBezTo>
                <a:cubicBezTo>
                  <a:pt x="13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0"/>
                  <a:pt x="13" y="2944"/>
                  <a:pt x="8" y="2944"/>
                </a:cubicBezTo>
                <a:cubicBezTo>
                  <a:pt x="4" y="2944"/>
                  <a:pt x="0" y="2940"/>
                  <a:pt x="0" y="2936"/>
                </a:cubicBezTo>
                <a:lnTo>
                  <a:pt x="0" y="2888"/>
                </a:lnTo>
                <a:cubicBezTo>
                  <a:pt x="0" y="2884"/>
                  <a:pt x="4" y="2880"/>
                  <a:pt x="8" y="2880"/>
                </a:cubicBezTo>
                <a:cubicBezTo>
                  <a:pt x="13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6"/>
                  <a:pt x="13" y="3040"/>
                  <a:pt x="8" y="3040"/>
                </a:cubicBezTo>
                <a:cubicBezTo>
                  <a:pt x="4" y="3040"/>
                  <a:pt x="0" y="3036"/>
                  <a:pt x="0" y="3032"/>
                </a:cubicBezTo>
                <a:lnTo>
                  <a:pt x="0" y="2984"/>
                </a:lnTo>
                <a:cubicBezTo>
                  <a:pt x="0" y="2980"/>
                  <a:pt x="4" y="2976"/>
                  <a:pt x="8" y="2976"/>
                </a:cubicBezTo>
                <a:cubicBezTo>
                  <a:pt x="13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2"/>
                  <a:pt x="13" y="3136"/>
                  <a:pt x="8" y="3136"/>
                </a:cubicBezTo>
                <a:cubicBezTo>
                  <a:pt x="4" y="3136"/>
                  <a:pt x="0" y="3132"/>
                  <a:pt x="0" y="3128"/>
                </a:cubicBezTo>
                <a:lnTo>
                  <a:pt x="0" y="3080"/>
                </a:lnTo>
                <a:cubicBezTo>
                  <a:pt x="0" y="3076"/>
                  <a:pt x="4" y="3072"/>
                  <a:pt x="8" y="3072"/>
                </a:cubicBezTo>
                <a:cubicBezTo>
                  <a:pt x="13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8"/>
                  <a:pt x="13" y="3232"/>
                  <a:pt x="8" y="3232"/>
                </a:cubicBezTo>
                <a:cubicBezTo>
                  <a:pt x="4" y="3232"/>
                  <a:pt x="0" y="3228"/>
                  <a:pt x="0" y="3224"/>
                </a:cubicBezTo>
                <a:lnTo>
                  <a:pt x="0" y="3176"/>
                </a:lnTo>
                <a:cubicBezTo>
                  <a:pt x="0" y="3172"/>
                  <a:pt x="4" y="3168"/>
                  <a:pt x="8" y="3168"/>
                </a:cubicBezTo>
                <a:cubicBezTo>
                  <a:pt x="13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4"/>
                  <a:pt x="13" y="3328"/>
                  <a:pt x="8" y="3328"/>
                </a:cubicBezTo>
                <a:cubicBezTo>
                  <a:pt x="4" y="3328"/>
                  <a:pt x="0" y="3324"/>
                  <a:pt x="0" y="3320"/>
                </a:cubicBezTo>
                <a:lnTo>
                  <a:pt x="0" y="3272"/>
                </a:lnTo>
                <a:cubicBezTo>
                  <a:pt x="0" y="3268"/>
                  <a:pt x="4" y="3264"/>
                  <a:pt x="8" y="3264"/>
                </a:cubicBezTo>
                <a:cubicBezTo>
                  <a:pt x="13" y="3264"/>
                  <a:pt x="16" y="3268"/>
                  <a:pt x="16" y="3272"/>
                </a:cubicBezTo>
                <a:close/>
                <a:moveTo>
                  <a:pt x="16" y="3368"/>
                </a:moveTo>
                <a:lnTo>
                  <a:pt x="16" y="3416"/>
                </a:lnTo>
                <a:cubicBezTo>
                  <a:pt x="16" y="3420"/>
                  <a:pt x="13" y="3424"/>
                  <a:pt x="8" y="3424"/>
                </a:cubicBezTo>
                <a:cubicBezTo>
                  <a:pt x="4" y="3424"/>
                  <a:pt x="0" y="3420"/>
                  <a:pt x="0" y="3416"/>
                </a:cubicBezTo>
                <a:lnTo>
                  <a:pt x="0" y="3368"/>
                </a:lnTo>
                <a:cubicBezTo>
                  <a:pt x="0" y="3364"/>
                  <a:pt x="4" y="3360"/>
                  <a:pt x="8" y="3360"/>
                </a:cubicBezTo>
                <a:cubicBezTo>
                  <a:pt x="13" y="3360"/>
                  <a:pt x="16" y="3364"/>
                  <a:pt x="16" y="3368"/>
                </a:cubicBezTo>
                <a:close/>
                <a:moveTo>
                  <a:pt x="16" y="3464"/>
                </a:moveTo>
                <a:lnTo>
                  <a:pt x="16" y="3512"/>
                </a:lnTo>
                <a:cubicBezTo>
                  <a:pt x="16" y="3516"/>
                  <a:pt x="13" y="3520"/>
                  <a:pt x="8" y="3520"/>
                </a:cubicBezTo>
                <a:cubicBezTo>
                  <a:pt x="4" y="3520"/>
                  <a:pt x="0" y="3516"/>
                  <a:pt x="0" y="3512"/>
                </a:cubicBezTo>
                <a:lnTo>
                  <a:pt x="0" y="3464"/>
                </a:lnTo>
                <a:cubicBezTo>
                  <a:pt x="0" y="3460"/>
                  <a:pt x="4" y="3456"/>
                  <a:pt x="8" y="3456"/>
                </a:cubicBezTo>
                <a:cubicBezTo>
                  <a:pt x="13" y="3456"/>
                  <a:pt x="16" y="3460"/>
                  <a:pt x="16" y="3464"/>
                </a:cubicBezTo>
                <a:close/>
                <a:moveTo>
                  <a:pt x="16" y="3560"/>
                </a:moveTo>
                <a:lnTo>
                  <a:pt x="16" y="3608"/>
                </a:lnTo>
                <a:cubicBezTo>
                  <a:pt x="16" y="3612"/>
                  <a:pt x="13" y="3616"/>
                  <a:pt x="8" y="3616"/>
                </a:cubicBezTo>
                <a:cubicBezTo>
                  <a:pt x="4" y="3616"/>
                  <a:pt x="0" y="3612"/>
                  <a:pt x="0" y="3608"/>
                </a:cubicBezTo>
                <a:lnTo>
                  <a:pt x="0" y="3560"/>
                </a:lnTo>
                <a:cubicBezTo>
                  <a:pt x="0" y="3556"/>
                  <a:pt x="4" y="3552"/>
                  <a:pt x="8" y="3552"/>
                </a:cubicBezTo>
                <a:cubicBezTo>
                  <a:pt x="13" y="3552"/>
                  <a:pt x="16" y="3556"/>
                  <a:pt x="16" y="3560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9" name="Freeform 20"/>
          <p:cNvSpPr>
            <a:spLocks noEditPoints="1"/>
          </p:cNvSpPr>
          <p:nvPr/>
        </p:nvSpPr>
        <p:spPr bwMode="auto">
          <a:xfrm>
            <a:off x="6605578" y="2520946"/>
            <a:ext cx="17463" cy="3933825"/>
          </a:xfrm>
          <a:custGeom>
            <a:avLst/>
            <a:gdLst>
              <a:gd name="T0" fmla="*/ 0 w 16"/>
              <a:gd name="T1" fmla="*/ 2147483647 h 3616"/>
              <a:gd name="T2" fmla="*/ 2147483647 w 16"/>
              <a:gd name="T3" fmla="*/ 2147483647 h 3616"/>
              <a:gd name="T4" fmla="*/ 2147483647 w 16"/>
              <a:gd name="T5" fmla="*/ 2147483647 h 3616"/>
              <a:gd name="T6" fmla="*/ 2147483647 w 16"/>
              <a:gd name="T7" fmla="*/ 2147483647 h 3616"/>
              <a:gd name="T8" fmla="*/ 0 w 16"/>
              <a:gd name="T9" fmla="*/ 2147483647 h 3616"/>
              <a:gd name="T10" fmla="*/ 2147483647 w 16"/>
              <a:gd name="T11" fmla="*/ 2147483647 h 3616"/>
              <a:gd name="T12" fmla="*/ 2147483647 w 16"/>
              <a:gd name="T13" fmla="*/ 2147483647 h 3616"/>
              <a:gd name="T14" fmla="*/ 0 w 16"/>
              <a:gd name="T15" fmla="*/ 2147483647 h 3616"/>
              <a:gd name="T16" fmla="*/ 2147483647 w 16"/>
              <a:gd name="T17" fmla="*/ 2147483647 h 3616"/>
              <a:gd name="T18" fmla="*/ 2147483647 w 16"/>
              <a:gd name="T19" fmla="*/ 2147483647 h 3616"/>
              <a:gd name="T20" fmla="*/ 2147483647 w 16"/>
              <a:gd name="T21" fmla="*/ 2147483647 h 3616"/>
              <a:gd name="T22" fmla="*/ 0 w 16"/>
              <a:gd name="T23" fmla="*/ 2147483647 h 3616"/>
              <a:gd name="T24" fmla="*/ 2147483647 w 16"/>
              <a:gd name="T25" fmla="*/ 2147483647 h 3616"/>
              <a:gd name="T26" fmla="*/ 2147483647 w 16"/>
              <a:gd name="T27" fmla="*/ 2147483647 h 3616"/>
              <a:gd name="T28" fmla="*/ 0 w 16"/>
              <a:gd name="T29" fmla="*/ 2147483647 h 3616"/>
              <a:gd name="T30" fmla="*/ 2147483647 w 16"/>
              <a:gd name="T31" fmla="*/ 2147483647 h 3616"/>
              <a:gd name="T32" fmla="*/ 2147483647 w 16"/>
              <a:gd name="T33" fmla="*/ 2147483647 h 3616"/>
              <a:gd name="T34" fmla="*/ 2147483647 w 16"/>
              <a:gd name="T35" fmla="*/ 2147483647 h 3616"/>
              <a:gd name="T36" fmla="*/ 0 w 16"/>
              <a:gd name="T37" fmla="*/ 2147483647 h 3616"/>
              <a:gd name="T38" fmla="*/ 2147483647 w 16"/>
              <a:gd name="T39" fmla="*/ 2147483647 h 3616"/>
              <a:gd name="T40" fmla="*/ 2147483647 w 16"/>
              <a:gd name="T41" fmla="*/ 2147483647 h 3616"/>
              <a:gd name="T42" fmla="*/ 0 w 16"/>
              <a:gd name="T43" fmla="*/ 2147483647 h 3616"/>
              <a:gd name="T44" fmla="*/ 2147483647 w 16"/>
              <a:gd name="T45" fmla="*/ 2147483647 h 3616"/>
              <a:gd name="T46" fmla="*/ 2147483647 w 16"/>
              <a:gd name="T47" fmla="*/ 2147483647 h 3616"/>
              <a:gd name="T48" fmla="*/ 2147483647 w 16"/>
              <a:gd name="T49" fmla="*/ 2147483647 h 3616"/>
              <a:gd name="T50" fmla="*/ 0 w 16"/>
              <a:gd name="T51" fmla="*/ 2147483647 h 3616"/>
              <a:gd name="T52" fmla="*/ 2147483647 w 16"/>
              <a:gd name="T53" fmla="*/ 2147483647 h 3616"/>
              <a:gd name="T54" fmla="*/ 2147483647 w 16"/>
              <a:gd name="T55" fmla="*/ 2147483647 h 3616"/>
              <a:gd name="T56" fmla="*/ 0 w 16"/>
              <a:gd name="T57" fmla="*/ 2147483647 h 3616"/>
              <a:gd name="T58" fmla="*/ 2147483647 w 16"/>
              <a:gd name="T59" fmla="*/ 2147483647 h 3616"/>
              <a:gd name="T60" fmla="*/ 2147483647 w 16"/>
              <a:gd name="T61" fmla="*/ 2147483647 h 3616"/>
              <a:gd name="T62" fmla="*/ 2147483647 w 16"/>
              <a:gd name="T63" fmla="*/ 2147483647 h 3616"/>
              <a:gd name="T64" fmla="*/ 0 w 16"/>
              <a:gd name="T65" fmla="*/ 2147483647 h 3616"/>
              <a:gd name="T66" fmla="*/ 2147483647 w 16"/>
              <a:gd name="T67" fmla="*/ 2147483647 h 3616"/>
              <a:gd name="T68" fmla="*/ 2147483647 w 16"/>
              <a:gd name="T69" fmla="*/ 2147483647 h 3616"/>
              <a:gd name="T70" fmla="*/ 0 w 16"/>
              <a:gd name="T71" fmla="*/ 2147483647 h 3616"/>
              <a:gd name="T72" fmla="*/ 2147483647 w 16"/>
              <a:gd name="T73" fmla="*/ 2147483647 h 3616"/>
              <a:gd name="T74" fmla="*/ 2147483647 w 16"/>
              <a:gd name="T75" fmla="*/ 2147483647 h 3616"/>
              <a:gd name="T76" fmla="*/ 2147483647 w 16"/>
              <a:gd name="T77" fmla="*/ 2147483647 h 3616"/>
              <a:gd name="T78" fmla="*/ 0 w 16"/>
              <a:gd name="T79" fmla="*/ 2147483647 h 3616"/>
              <a:gd name="T80" fmla="*/ 2147483647 w 16"/>
              <a:gd name="T81" fmla="*/ 2147483647 h 3616"/>
              <a:gd name="T82" fmla="*/ 2147483647 w 16"/>
              <a:gd name="T83" fmla="*/ 2147483647 h 3616"/>
              <a:gd name="T84" fmla="*/ 0 w 16"/>
              <a:gd name="T85" fmla="*/ 2147483647 h 3616"/>
              <a:gd name="T86" fmla="*/ 2147483647 w 16"/>
              <a:gd name="T87" fmla="*/ 2147483647 h 3616"/>
              <a:gd name="T88" fmla="*/ 2147483647 w 16"/>
              <a:gd name="T89" fmla="*/ 2147483647 h 3616"/>
              <a:gd name="T90" fmla="*/ 2147483647 w 16"/>
              <a:gd name="T91" fmla="*/ 2147483647 h 3616"/>
              <a:gd name="T92" fmla="*/ 0 w 16"/>
              <a:gd name="T93" fmla="*/ 2147483647 h 3616"/>
              <a:gd name="T94" fmla="*/ 2147483647 w 16"/>
              <a:gd name="T95" fmla="*/ 2147483647 h 3616"/>
              <a:gd name="T96" fmla="*/ 2147483647 w 16"/>
              <a:gd name="T97" fmla="*/ 2147483647 h 3616"/>
              <a:gd name="T98" fmla="*/ 0 w 16"/>
              <a:gd name="T99" fmla="*/ 2147483647 h 3616"/>
              <a:gd name="T100" fmla="*/ 2147483647 w 16"/>
              <a:gd name="T101" fmla="*/ 2147483647 h 3616"/>
              <a:gd name="T102" fmla="*/ 2147483647 w 16"/>
              <a:gd name="T103" fmla="*/ 2147483647 h 3616"/>
              <a:gd name="T104" fmla="*/ 2147483647 w 16"/>
              <a:gd name="T105" fmla="*/ 2147483647 h 361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3616"/>
              <a:gd name="T161" fmla="*/ 16 w 16"/>
              <a:gd name="T162" fmla="*/ 3616 h 361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36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3" y="1312"/>
                  <a:pt x="8" y="1312"/>
                </a:cubicBezTo>
                <a:cubicBezTo>
                  <a:pt x="4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4" y="1248"/>
                  <a:pt x="8" y="1248"/>
                </a:cubicBezTo>
                <a:cubicBezTo>
                  <a:pt x="13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3" y="1408"/>
                  <a:pt x="8" y="1408"/>
                </a:cubicBezTo>
                <a:cubicBezTo>
                  <a:pt x="4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4" y="1344"/>
                  <a:pt x="8" y="1344"/>
                </a:cubicBezTo>
                <a:cubicBezTo>
                  <a:pt x="13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3" y="1504"/>
                  <a:pt x="8" y="1504"/>
                </a:cubicBezTo>
                <a:cubicBezTo>
                  <a:pt x="4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4" y="1440"/>
                  <a:pt x="8" y="1440"/>
                </a:cubicBezTo>
                <a:cubicBezTo>
                  <a:pt x="13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3" y="1600"/>
                  <a:pt x="8" y="1600"/>
                </a:cubicBezTo>
                <a:cubicBezTo>
                  <a:pt x="4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4" y="1536"/>
                  <a:pt x="8" y="1536"/>
                </a:cubicBezTo>
                <a:cubicBezTo>
                  <a:pt x="13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3" y="1696"/>
                  <a:pt x="8" y="1696"/>
                </a:cubicBezTo>
                <a:cubicBezTo>
                  <a:pt x="4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4" y="1632"/>
                  <a:pt x="8" y="1632"/>
                </a:cubicBezTo>
                <a:cubicBezTo>
                  <a:pt x="13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3" y="1792"/>
                  <a:pt x="8" y="1792"/>
                </a:cubicBezTo>
                <a:cubicBezTo>
                  <a:pt x="4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4" y="1728"/>
                  <a:pt x="8" y="1728"/>
                </a:cubicBezTo>
                <a:cubicBezTo>
                  <a:pt x="13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3" y="1888"/>
                  <a:pt x="8" y="1888"/>
                </a:cubicBezTo>
                <a:cubicBezTo>
                  <a:pt x="4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4" y="1824"/>
                  <a:pt x="8" y="1824"/>
                </a:cubicBezTo>
                <a:cubicBezTo>
                  <a:pt x="13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3" y="1984"/>
                  <a:pt x="8" y="1984"/>
                </a:cubicBezTo>
                <a:cubicBezTo>
                  <a:pt x="4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4" y="1920"/>
                  <a:pt x="8" y="1920"/>
                </a:cubicBezTo>
                <a:cubicBezTo>
                  <a:pt x="13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3" y="2080"/>
                  <a:pt x="8" y="2080"/>
                </a:cubicBezTo>
                <a:cubicBezTo>
                  <a:pt x="4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4" y="2016"/>
                  <a:pt x="8" y="2016"/>
                </a:cubicBezTo>
                <a:cubicBezTo>
                  <a:pt x="13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2"/>
                  <a:pt x="13" y="2176"/>
                  <a:pt x="8" y="2176"/>
                </a:cubicBezTo>
                <a:cubicBezTo>
                  <a:pt x="4" y="2176"/>
                  <a:pt x="0" y="2172"/>
                  <a:pt x="0" y="2168"/>
                </a:cubicBezTo>
                <a:lnTo>
                  <a:pt x="0" y="2120"/>
                </a:lnTo>
                <a:cubicBezTo>
                  <a:pt x="0" y="2116"/>
                  <a:pt x="4" y="2112"/>
                  <a:pt x="8" y="2112"/>
                </a:cubicBezTo>
                <a:cubicBezTo>
                  <a:pt x="13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8"/>
                  <a:pt x="13" y="2272"/>
                  <a:pt x="8" y="2272"/>
                </a:cubicBezTo>
                <a:cubicBezTo>
                  <a:pt x="4" y="2272"/>
                  <a:pt x="0" y="2268"/>
                  <a:pt x="0" y="2264"/>
                </a:cubicBezTo>
                <a:lnTo>
                  <a:pt x="0" y="2216"/>
                </a:lnTo>
                <a:cubicBezTo>
                  <a:pt x="0" y="2212"/>
                  <a:pt x="4" y="2208"/>
                  <a:pt x="8" y="2208"/>
                </a:cubicBezTo>
                <a:cubicBezTo>
                  <a:pt x="13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4"/>
                  <a:pt x="13" y="2368"/>
                  <a:pt x="8" y="2368"/>
                </a:cubicBezTo>
                <a:cubicBezTo>
                  <a:pt x="4" y="2368"/>
                  <a:pt x="0" y="2364"/>
                  <a:pt x="0" y="2360"/>
                </a:cubicBezTo>
                <a:lnTo>
                  <a:pt x="0" y="2312"/>
                </a:lnTo>
                <a:cubicBezTo>
                  <a:pt x="0" y="2308"/>
                  <a:pt x="4" y="2304"/>
                  <a:pt x="8" y="2304"/>
                </a:cubicBezTo>
                <a:cubicBezTo>
                  <a:pt x="13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0"/>
                  <a:pt x="13" y="2464"/>
                  <a:pt x="8" y="2464"/>
                </a:cubicBezTo>
                <a:cubicBezTo>
                  <a:pt x="4" y="2464"/>
                  <a:pt x="0" y="2460"/>
                  <a:pt x="0" y="2456"/>
                </a:cubicBezTo>
                <a:lnTo>
                  <a:pt x="0" y="2408"/>
                </a:lnTo>
                <a:cubicBezTo>
                  <a:pt x="0" y="2404"/>
                  <a:pt x="4" y="2400"/>
                  <a:pt x="8" y="2400"/>
                </a:cubicBezTo>
                <a:cubicBezTo>
                  <a:pt x="13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6"/>
                  <a:pt x="13" y="2560"/>
                  <a:pt x="8" y="2560"/>
                </a:cubicBezTo>
                <a:cubicBezTo>
                  <a:pt x="4" y="2560"/>
                  <a:pt x="0" y="2556"/>
                  <a:pt x="0" y="2552"/>
                </a:cubicBezTo>
                <a:lnTo>
                  <a:pt x="0" y="2504"/>
                </a:lnTo>
                <a:cubicBezTo>
                  <a:pt x="0" y="2500"/>
                  <a:pt x="4" y="2496"/>
                  <a:pt x="8" y="2496"/>
                </a:cubicBezTo>
                <a:cubicBezTo>
                  <a:pt x="13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2"/>
                  <a:pt x="13" y="2656"/>
                  <a:pt x="8" y="2656"/>
                </a:cubicBezTo>
                <a:cubicBezTo>
                  <a:pt x="4" y="2656"/>
                  <a:pt x="0" y="2652"/>
                  <a:pt x="0" y="2648"/>
                </a:cubicBezTo>
                <a:lnTo>
                  <a:pt x="0" y="2600"/>
                </a:lnTo>
                <a:cubicBezTo>
                  <a:pt x="0" y="2596"/>
                  <a:pt x="4" y="2592"/>
                  <a:pt x="8" y="2592"/>
                </a:cubicBezTo>
                <a:cubicBezTo>
                  <a:pt x="13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8"/>
                  <a:pt x="13" y="2752"/>
                  <a:pt x="8" y="2752"/>
                </a:cubicBezTo>
                <a:cubicBezTo>
                  <a:pt x="4" y="2752"/>
                  <a:pt x="0" y="2748"/>
                  <a:pt x="0" y="2744"/>
                </a:cubicBezTo>
                <a:lnTo>
                  <a:pt x="0" y="2696"/>
                </a:lnTo>
                <a:cubicBezTo>
                  <a:pt x="0" y="2692"/>
                  <a:pt x="4" y="2688"/>
                  <a:pt x="8" y="2688"/>
                </a:cubicBezTo>
                <a:cubicBezTo>
                  <a:pt x="13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4"/>
                  <a:pt x="13" y="2848"/>
                  <a:pt x="8" y="2848"/>
                </a:cubicBezTo>
                <a:cubicBezTo>
                  <a:pt x="4" y="2848"/>
                  <a:pt x="0" y="2844"/>
                  <a:pt x="0" y="2840"/>
                </a:cubicBezTo>
                <a:lnTo>
                  <a:pt x="0" y="2792"/>
                </a:lnTo>
                <a:cubicBezTo>
                  <a:pt x="0" y="2788"/>
                  <a:pt x="4" y="2784"/>
                  <a:pt x="8" y="2784"/>
                </a:cubicBezTo>
                <a:cubicBezTo>
                  <a:pt x="13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0"/>
                  <a:pt x="13" y="2944"/>
                  <a:pt x="8" y="2944"/>
                </a:cubicBezTo>
                <a:cubicBezTo>
                  <a:pt x="4" y="2944"/>
                  <a:pt x="0" y="2940"/>
                  <a:pt x="0" y="2936"/>
                </a:cubicBezTo>
                <a:lnTo>
                  <a:pt x="0" y="2888"/>
                </a:lnTo>
                <a:cubicBezTo>
                  <a:pt x="0" y="2884"/>
                  <a:pt x="4" y="2880"/>
                  <a:pt x="8" y="2880"/>
                </a:cubicBezTo>
                <a:cubicBezTo>
                  <a:pt x="13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6"/>
                  <a:pt x="13" y="3040"/>
                  <a:pt x="8" y="3040"/>
                </a:cubicBezTo>
                <a:cubicBezTo>
                  <a:pt x="4" y="3040"/>
                  <a:pt x="0" y="3036"/>
                  <a:pt x="0" y="3032"/>
                </a:cubicBezTo>
                <a:lnTo>
                  <a:pt x="0" y="2984"/>
                </a:lnTo>
                <a:cubicBezTo>
                  <a:pt x="0" y="2980"/>
                  <a:pt x="4" y="2976"/>
                  <a:pt x="8" y="2976"/>
                </a:cubicBezTo>
                <a:cubicBezTo>
                  <a:pt x="13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2"/>
                  <a:pt x="13" y="3136"/>
                  <a:pt x="8" y="3136"/>
                </a:cubicBezTo>
                <a:cubicBezTo>
                  <a:pt x="4" y="3136"/>
                  <a:pt x="0" y="3132"/>
                  <a:pt x="0" y="3128"/>
                </a:cubicBezTo>
                <a:lnTo>
                  <a:pt x="0" y="3080"/>
                </a:lnTo>
                <a:cubicBezTo>
                  <a:pt x="0" y="3076"/>
                  <a:pt x="4" y="3072"/>
                  <a:pt x="8" y="3072"/>
                </a:cubicBezTo>
                <a:cubicBezTo>
                  <a:pt x="13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8"/>
                  <a:pt x="13" y="3232"/>
                  <a:pt x="8" y="3232"/>
                </a:cubicBezTo>
                <a:cubicBezTo>
                  <a:pt x="4" y="3232"/>
                  <a:pt x="0" y="3228"/>
                  <a:pt x="0" y="3224"/>
                </a:cubicBezTo>
                <a:lnTo>
                  <a:pt x="0" y="3176"/>
                </a:lnTo>
                <a:cubicBezTo>
                  <a:pt x="0" y="3172"/>
                  <a:pt x="4" y="3168"/>
                  <a:pt x="8" y="3168"/>
                </a:cubicBezTo>
                <a:cubicBezTo>
                  <a:pt x="13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4"/>
                  <a:pt x="13" y="3328"/>
                  <a:pt x="8" y="3328"/>
                </a:cubicBezTo>
                <a:cubicBezTo>
                  <a:pt x="4" y="3328"/>
                  <a:pt x="0" y="3324"/>
                  <a:pt x="0" y="3320"/>
                </a:cubicBezTo>
                <a:lnTo>
                  <a:pt x="0" y="3272"/>
                </a:lnTo>
                <a:cubicBezTo>
                  <a:pt x="0" y="3268"/>
                  <a:pt x="4" y="3264"/>
                  <a:pt x="8" y="3264"/>
                </a:cubicBezTo>
                <a:cubicBezTo>
                  <a:pt x="13" y="3264"/>
                  <a:pt x="16" y="3268"/>
                  <a:pt x="16" y="3272"/>
                </a:cubicBezTo>
                <a:close/>
                <a:moveTo>
                  <a:pt x="16" y="3368"/>
                </a:moveTo>
                <a:lnTo>
                  <a:pt x="16" y="3416"/>
                </a:lnTo>
                <a:cubicBezTo>
                  <a:pt x="16" y="3420"/>
                  <a:pt x="13" y="3424"/>
                  <a:pt x="8" y="3424"/>
                </a:cubicBezTo>
                <a:cubicBezTo>
                  <a:pt x="4" y="3424"/>
                  <a:pt x="0" y="3420"/>
                  <a:pt x="0" y="3416"/>
                </a:cubicBezTo>
                <a:lnTo>
                  <a:pt x="0" y="3368"/>
                </a:lnTo>
                <a:cubicBezTo>
                  <a:pt x="0" y="3364"/>
                  <a:pt x="4" y="3360"/>
                  <a:pt x="8" y="3360"/>
                </a:cubicBezTo>
                <a:cubicBezTo>
                  <a:pt x="13" y="3360"/>
                  <a:pt x="16" y="3364"/>
                  <a:pt x="16" y="3368"/>
                </a:cubicBezTo>
                <a:close/>
                <a:moveTo>
                  <a:pt x="16" y="3464"/>
                </a:moveTo>
                <a:lnTo>
                  <a:pt x="16" y="3512"/>
                </a:lnTo>
                <a:cubicBezTo>
                  <a:pt x="16" y="3516"/>
                  <a:pt x="13" y="3520"/>
                  <a:pt x="8" y="3520"/>
                </a:cubicBezTo>
                <a:cubicBezTo>
                  <a:pt x="4" y="3520"/>
                  <a:pt x="0" y="3516"/>
                  <a:pt x="0" y="3512"/>
                </a:cubicBezTo>
                <a:lnTo>
                  <a:pt x="0" y="3464"/>
                </a:lnTo>
                <a:cubicBezTo>
                  <a:pt x="0" y="3460"/>
                  <a:pt x="4" y="3456"/>
                  <a:pt x="8" y="3456"/>
                </a:cubicBezTo>
                <a:cubicBezTo>
                  <a:pt x="13" y="3456"/>
                  <a:pt x="16" y="3460"/>
                  <a:pt x="16" y="3464"/>
                </a:cubicBezTo>
                <a:close/>
                <a:moveTo>
                  <a:pt x="16" y="3560"/>
                </a:moveTo>
                <a:lnTo>
                  <a:pt x="16" y="3608"/>
                </a:lnTo>
                <a:cubicBezTo>
                  <a:pt x="16" y="3612"/>
                  <a:pt x="13" y="3616"/>
                  <a:pt x="8" y="3616"/>
                </a:cubicBezTo>
                <a:cubicBezTo>
                  <a:pt x="4" y="3616"/>
                  <a:pt x="0" y="3612"/>
                  <a:pt x="0" y="3608"/>
                </a:cubicBezTo>
                <a:lnTo>
                  <a:pt x="0" y="3560"/>
                </a:lnTo>
                <a:cubicBezTo>
                  <a:pt x="0" y="3556"/>
                  <a:pt x="4" y="3552"/>
                  <a:pt x="8" y="3552"/>
                </a:cubicBezTo>
                <a:cubicBezTo>
                  <a:pt x="13" y="3552"/>
                  <a:pt x="16" y="3556"/>
                  <a:pt x="16" y="3560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0" name="Freeform 21"/>
          <p:cNvSpPr>
            <a:spLocks noEditPoints="1"/>
          </p:cNvSpPr>
          <p:nvPr/>
        </p:nvSpPr>
        <p:spPr bwMode="auto">
          <a:xfrm>
            <a:off x="7843828" y="2520946"/>
            <a:ext cx="15875" cy="3933825"/>
          </a:xfrm>
          <a:custGeom>
            <a:avLst/>
            <a:gdLst>
              <a:gd name="T0" fmla="*/ 0 w 16"/>
              <a:gd name="T1" fmla="*/ 2147483647 h 3616"/>
              <a:gd name="T2" fmla="*/ 2147483647 w 16"/>
              <a:gd name="T3" fmla="*/ 2147483647 h 3616"/>
              <a:gd name="T4" fmla="*/ 2147483647 w 16"/>
              <a:gd name="T5" fmla="*/ 2147483647 h 3616"/>
              <a:gd name="T6" fmla="*/ 2147483647 w 16"/>
              <a:gd name="T7" fmla="*/ 2147483647 h 3616"/>
              <a:gd name="T8" fmla="*/ 0 w 16"/>
              <a:gd name="T9" fmla="*/ 2147483647 h 3616"/>
              <a:gd name="T10" fmla="*/ 2147483647 w 16"/>
              <a:gd name="T11" fmla="*/ 2147483647 h 3616"/>
              <a:gd name="T12" fmla="*/ 2147483647 w 16"/>
              <a:gd name="T13" fmla="*/ 2147483647 h 3616"/>
              <a:gd name="T14" fmla="*/ 0 w 16"/>
              <a:gd name="T15" fmla="*/ 2147483647 h 3616"/>
              <a:gd name="T16" fmla="*/ 2147483647 w 16"/>
              <a:gd name="T17" fmla="*/ 2147483647 h 3616"/>
              <a:gd name="T18" fmla="*/ 2147483647 w 16"/>
              <a:gd name="T19" fmla="*/ 2147483647 h 3616"/>
              <a:gd name="T20" fmla="*/ 2147483647 w 16"/>
              <a:gd name="T21" fmla="*/ 2147483647 h 3616"/>
              <a:gd name="T22" fmla="*/ 0 w 16"/>
              <a:gd name="T23" fmla="*/ 2147483647 h 3616"/>
              <a:gd name="T24" fmla="*/ 2147483647 w 16"/>
              <a:gd name="T25" fmla="*/ 2147483647 h 3616"/>
              <a:gd name="T26" fmla="*/ 2147483647 w 16"/>
              <a:gd name="T27" fmla="*/ 2147483647 h 3616"/>
              <a:gd name="T28" fmla="*/ 0 w 16"/>
              <a:gd name="T29" fmla="*/ 2147483647 h 3616"/>
              <a:gd name="T30" fmla="*/ 2147483647 w 16"/>
              <a:gd name="T31" fmla="*/ 2147483647 h 3616"/>
              <a:gd name="T32" fmla="*/ 2147483647 w 16"/>
              <a:gd name="T33" fmla="*/ 2147483647 h 3616"/>
              <a:gd name="T34" fmla="*/ 2147483647 w 16"/>
              <a:gd name="T35" fmla="*/ 2147483647 h 3616"/>
              <a:gd name="T36" fmla="*/ 0 w 16"/>
              <a:gd name="T37" fmla="*/ 2147483647 h 3616"/>
              <a:gd name="T38" fmla="*/ 2147483647 w 16"/>
              <a:gd name="T39" fmla="*/ 2147483647 h 3616"/>
              <a:gd name="T40" fmla="*/ 2147483647 w 16"/>
              <a:gd name="T41" fmla="*/ 2147483647 h 3616"/>
              <a:gd name="T42" fmla="*/ 0 w 16"/>
              <a:gd name="T43" fmla="*/ 2147483647 h 3616"/>
              <a:gd name="T44" fmla="*/ 2147483647 w 16"/>
              <a:gd name="T45" fmla="*/ 2147483647 h 3616"/>
              <a:gd name="T46" fmla="*/ 2147483647 w 16"/>
              <a:gd name="T47" fmla="*/ 2147483647 h 3616"/>
              <a:gd name="T48" fmla="*/ 2147483647 w 16"/>
              <a:gd name="T49" fmla="*/ 2147483647 h 3616"/>
              <a:gd name="T50" fmla="*/ 0 w 16"/>
              <a:gd name="T51" fmla="*/ 2147483647 h 3616"/>
              <a:gd name="T52" fmla="*/ 2147483647 w 16"/>
              <a:gd name="T53" fmla="*/ 2147483647 h 3616"/>
              <a:gd name="T54" fmla="*/ 2147483647 w 16"/>
              <a:gd name="T55" fmla="*/ 2147483647 h 3616"/>
              <a:gd name="T56" fmla="*/ 0 w 16"/>
              <a:gd name="T57" fmla="*/ 2147483647 h 3616"/>
              <a:gd name="T58" fmla="*/ 2147483647 w 16"/>
              <a:gd name="T59" fmla="*/ 2147483647 h 3616"/>
              <a:gd name="T60" fmla="*/ 2147483647 w 16"/>
              <a:gd name="T61" fmla="*/ 2147483647 h 3616"/>
              <a:gd name="T62" fmla="*/ 2147483647 w 16"/>
              <a:gd name="T63" fmla="*/ 2147483647 h 3616"/>
              <a:gd name="T64" fmla="*/ 0 w 16"/>
              <a:gd name="T65" fmla="*/ 2147483647 h 3616"/>
              <a:gd name="T66" fmla="*/ 2147483647 w 16"/>
              <a:gd name="T67" fmla="*/ 2147483647 h 3616"/>
              <a:gd name="T68" fmla="*/ 2147483647 w 16"/>
              <a:gd name="T69" fmla="*/ 2147483647 h 3616"/>
              <a:gd name="T70" fmla="*/ 0 w 16"/>
              <a:gd name="T71" fmla="*/ 2147483647 h 3616"/>
              <a:gd name="T72" fmla="*/ 2147483647 w 16"/>
              <a:gd name="T73" fmla="*/ 2147483647 h 3616"/>
              <a:gd name="T74" fmla="*/ 2147483647 w 16"/>
              <a:gd name="T75" fmla="*/ 2147483647 h 3616"/>
              <a:gd name="T76" fmla="*/ 2147483647 w 16"/>
              <a:gd name="T77" fmla="*/ 2147483647 h 3616"/>
              <a:gd name="T78" fmla="*/ 0 w 16"/>
              <a:gd name="T79" fmla="*/ 2147483647 h 3616"/>
              <a:gd name="T80" fmla="*/ 2147483647 w 16"/>
              <a:gd name="T81" fmla="*/ 2147483647 h 3616"/>
              <a:gd name="T82" fmla="*/ 2147483647 w 16"/>
              <a:gd name="T83" fmla="*/ 2147483647 h 3616"/>
              <a:gd name="T84" fmla="*/ 0 w 16"/>
              <a:gd name="T85" fmla="*/ 2147483647 h 3616"/>
              <a:gd name="T86" fmla="*/ 2147483647 w 16"/>
              <a:gd name="T87" fmla="*/ 2147483647 h 3616"/>
              <a:gd name="T88" fmla="*/ 2147483647 w 16"/>
              <a:gd name="T89" fmla="*/ 2147483647 h 3616"/>
              <a:gd name="T90" fmla="*/ 2147483647 w 16"/>
              <a:gd name="T91" fmla="*/ 2147483647 h 3616"/>
              <a:gd name="T92" fmla="*/ 0 w 16"/>
              <a:gd name="T93" fmla="*/ 2147483647 h 3616"/>
              <a:gd name="T94" fmla="*/ 2147483647 w 16"/>
              <a:gd name="T95" fmla="*/ 2147483647 h 3616"/>
              <a:gd name="T96" fmla="*/ 2147483647 w 16"/>
              <a:gd name="T97" fmla="*/ 2147483647 h 3616"/>
              <a:gd name="T98" fmla="*/ 0 w 16"/>
              <a:gd name="T99" fmla="*/ 2147483647 h 3616"/>
              <a:gd name="T100" fmla="*/ 2147483647 w 16"/>
              <a:gd name="T101" fmla="*/ 2147483647 h 3616"/>
              <a:gd name="T102" fmla="*/ 2147483647 w 16"/>
              <a:gd name="T103" fmla="*/ 2147483647 h 3616"/>
              <a:gd name="T104" fmla="*/ 2147483647 w 16"/>
              <a:gd name="T105" fmla="*/ 2147483647 h 361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6"/>
              <a:gd name="T160" fmla="*/ 0 h 3616"/>
              <a:gd name="T161" fmla="*/ 16 w 16"/>
              <a:gd name="T162" fmla="*/ 3616 h 361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6" h="36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  <a:moveTo>
                  <a:pt x="16" y="1256"/>
                </a:moveTo>
                <a:lnTo>
                  <a:pt x="16" y="1304"/>
                </a:lnTo>
                <a:cubicBezTo>
                  <a:pt x="16" y="1308"/>
                  <a:pt x="12" y="1312"/>
                  <a:pt x="8" y="1312"/>
                </a:cubicBezTo>
                <a:cubicBezTo>
                  <a:pt x="3" y="1312"/>
                  <a:pt x="0" y="1308"/>
                  <a:pt x="0" y="1304"/>
                </a:cubicBezTo>
                <a:lnTo>
                  <a:pt x="0" y="1256"/>
                </a:lnTo>
                <a:cubicBezTo>
                  <a:pt x="0" y="1252"/>
                  <a:pt x="3" y="1248"/>
                  <a:pt x="8" y="1248"/>
                </a:cubicBezTo>
                <a:cubicBezTo>
                  <a:pt x="12" y="1248"/>
                  <a:pt x="16" y="1252"/>
                  <a:pt x="16" y="1256"/>
                </a:cubicBezTo>
                <a:close/>
                <a:moveTo>
                  <a:pt x="16" y="1352"/>
                </a:moveTo>
                <a:lnTo>
                  <a:pt x="16" y="1400"/>
                </a:lnTo>
                <a:cubicBezTo>
                  <a:pt x="16" y="1404"/>
                  <a:pt x="12" y="1408"/>
                  <a:pt x="8" y="1408"/>
                </a:cubicBezTo>
                <a:cubicBezTo>
                  <a:pt x="3" y="1408"/>
                  <a:pt x="0" y="1404"/>
                  <a:pt x="0" y="1400"/>
                </a:cubicBezTo>
                <a:lnTo>
                  <a:pt x="0" y="1352"/>
                </a:lnTo>
                <a:cubicBezTo>
                  <a:pt x="0" y="1348"/>
                  <a:pt x="3" y="1344"/>
                  <a:pt x="8" y="1344"/>
                </a:cubicBezTo>
                <a:cubicBezTo>
                  <a:pt x="12" y="1344"/>
                  <a:pt x="16" y="1348"/>
                  <a:pt x="16" y="1352"/>
                </a:cubicBezTo>
                <a:close/>
                <a:moveTo>
                  <a:pt x="16" y="1448"/>
                </a:moveTo>
                <a:lnTo>
                  <a:pt x="16" y="1496"/>
                </a:lnTo>
                <a:cubicBezTo>
                  <a:pt x="16" y="1500"/>
                  <a:pt x="12" y="1504"/>
                  <a:pt x="8" y="1504"/>
                </a:cubicBezTo>
                <a:cubicBezTo>
                  <a:pt x="3" y="1504"/>
                  <a:pt x="0" y="1500"/>
                  <a:pt x="0" y="1496"/>
                </a:cubicBezTo>
                <a:lnTo>
                  <a:pt x="0" y="1448"/>
                </a:lnTo>
                <a:cubicBezTo>
                  <a:pt x="0" y="1444"/>
                  <a:pt x="3" y="1440"/>
                  <a:pt x="8" y="1440"/>
                </a:cubicBezTo>
                <a:cubicBezTo>
                  <a:pt x="12" y="1440"/>
                  <a:pt x="16" y="1444"/>
                  <a:pt x="16" y="1448"/>
                </a:cubicBezTo>
                <a:close/>
                <a:moveTo>
                  <a:pt x="16" y="1544"/>
                </a:moveTo>
                <a:lnTo>
                  <a:pt x="16" y="1592"/>
                </a:lnTo>
                <a:cubicBezTo>
                  <a:pt x="16" y="1596"/>
                  <a:pt x="12" y="1600"/>
                  <a:pt x="8" y="1600"/>
                </a:cubicBezTo>
                <a:cubicBezTo>
                  <a:pt x="3" y="1600"/>
                  <a:pt x="0" y="1596"/>
                  <a:pt x="0" y="1592"/>
                </a:cubicBezTo>
                <a:lnTo>
                  <a:pt x="0" y="1544"/>
                </a:lnTo>
                <a:cubicBezTo>
                  <a:pt x="0" y="1540"/>
                  <a:pt x="3" y="1536"/>
                  <a:pt x="8" y="1536"/>
                </a:cubicBezTo>
                <a:cubicBezTo>
                  <a:pt x="12" y="1536"/>
                  <a:pt x="16" y="1540"/>
                  <a:pt x="16" y="1544"/>
                </a:cubicBezTo>
                <a:close/>
                <a:moveTo>
                  <a:pt x="16" y="1640"/>
                </a:moveTo>
                <a:lnTo>
                  <a:pt x="16" y="1688"/>
                </a:lnTo>
                <a:cubicBezTo>
                  <a:pt x="16" y="1692"/>
                  <a:pt x="12" y="1696"/>
                  <a:pt x="8" y="1696"/>
                </a:cubicBezTo>
                <a:cubicBezTo>
                  <a:pt x="3" y="1696"/>
                  <a:pt x="0" y="1692"/>
                  <a:pt x="0" y="1688"/>
                </a:cubicBezTo>
                <a:lnTo>
                  <a:pt x="0" y="1640"/>
                </a:lnTo>
                <a:cubicBezTo>
                  <a:pt x="0" y="1636"/>
                  <a:pt x="3" y="1632"/>
                  <a:pt x="8" y="1632"/>
                </a:cubicBezTo>
                <a:cubicBezTo>
                  <a:pt x="12" y="1632"/>
                  <a:pt x="16" y="1636"/>
                  <a:pt x="16" y="1640"/>
                </a:cubicBezTo>
                <a:close/>
                <a:moveTo>
                  <a:pt x="16" y="1736"/>
                </a:moveTo>
                <a:lnTo>
                  <a:pt x="16" y="1784"/>
                </a:lnTo>
                <a:cubicBezTo>
                  <a:pt x="16" y="1788"/>
                  <a:pt x="12" y="1792"/>
                  <a:pt x="8" y="1792"/>
                </a:cubicBezTo>
                <a:cubicBezTo>
                  <a:pt x="3" y="1792"/>
                  <a:pt x="0" y="1788"/>
                  <a:pt x="0" y="1784"/>
                </a:cubicBezTo>
                <a:lnTo>
                  <a:pt x="0" y="1736"/>
                </a:lnTo>
                <a:cubicBezTo>
                  <a:pt x="0" y="1732"/>
                  <a:pt x="3" y="1728"/>
                  <a:pt x="8" y="1728"/>
                </a:cubicBezTo>
                <a:cubicBezTo>
                  <a:pt x="12" y="1728"/>
                  <a:pt x="16" y="1732"/>
                  <a:pt x="16" y="1736"/>
                </a:cubicBezTo>
                <a:close/>
                <a:moveTo>
                  <a:pt x="16" y="1832"/>
                </a:moveTo>
                <a:lnTo>
                  <a:pt x="16" y="1880"/>
                </a:lnTo>
                <a:cubicBezTo>
                  <a:pt x="16" y="1884"/>
                  <a:pt x="12" y="1888"/>
                  <a:pt x="8" y="1888"/>
                </a:cubicBezTo>
                <a:cubicBezTo>
                  <a:pt x="3" y="1888"/>
                  <a:pt x="0" y="1884"/>
                  <a:pt x="0" y="1880"/>
                </a:cubicBezTo>
                <a:lnTo>
                  <a:pt x="0" y="1832"/>
                </a:lnTo>
                <a:cubicBezTo>
                  <a:pt x="0" y="1828"/>
                  <a:pt x="3" y="1824"/>
                  <a:pt x="8" y="1824"/>
                </a:cubicBezTo>
                <a:cubicBezTo>
                  <a:pt x="12" y="1824"/>
                  <a:pt x="16" y="1828"/>
                  <a:pt x="16" y="1832"/>
                </a:cubicBezTo>
                <a:close/>
                <a:moveTo>
                  <a:pt x="16" y="1928"/>
                </a:moveTo>
                <a:lnTo>
                  <a:pt x="16" y="1976"/>
                </a:lnTo>
                <a:cubicBezTo>
                  <a:pt x="16" y="1980"/>
                  <a:pt x="12" y="1984"/>
                  <a:pt x="8" y="1984"/>
                </a:cubicBezTo>
                <a:cubicBezTo>
                  <a:pt x="3" y="1984"/>
                  <a:pt x="0" y="1980"/>
                  <a:pt x="0" y="1976"/>
                </a:cubicBezTo>
                <a:lnTo>
                  <a:pt x="0" y="1928"/>
                </a:lnTo>
                <a:cubicBezTo>
                  <a:pt x="0" y="1924"/>
                  <a:pt x="3" y="1920"/>
                  <a:pt x="8" y="1920"/>
                </a:cubicBezTo>
                <a:cubicBezTo>
                  <a:pt x="12" y="1920"/>
                  <a:pt x="16" y="1924"/>
                  <a:pt x="16" y="1928"/>
                </a:cubicBezTo>
                <a:close/>
                <a:moveTo>
                  <a:pt x="16" y="2024"/>
                </a:moveTo>
                <a:lnTo>
                  <a:pt x="16" y="2072"/>
                </a:lnTo>
                <a:cubicBezTo>
                  <a:pt x="16" y="2076"/>
                  <a:pt x="12" y="2080"/>
                  <a:pt x="8" y="2080"/>
                </a:cubicBezTo>
                <a:cubicBezTo>
                  <a:pt x="3" y="2080"/>
                  <a:pt x="0" y="2076"/>
                  <a:pt x="0" y="2072"/>
                </a:cubicBezTo>
                <a:lnTo>
                  <a:pt x="0" y="2024"/>
                </a:lnTo>
                <a:cubicBezTo>
                  <a:pt x="0" y="2020"/>
                  <a:pt x="3" y="2016"/>
                  <a:pt x="8" y="2016"/>
                </a:cubicBezTo>
                <a:cubicBezTo>
                  <a:pt x="12" y="2016"/>
                  <a:pt x="16" y="2020"/>
                  <a:pt x="16" y="2024"/>
                </a:cubicBezTo>
                <a:close/>
                <a:moveTo>
                  <a:pt x="16" y="2120"/>
                </a:moveTo>
                <a:lnTo>
                  <a:pt x="16" y="2168"/>
                </a:lnTo>
                <a:cubicBezTo>
                  <a:pt x="16" y="2172"/>
                  <a:pt x="12" y="2176"/>
                  <a:pt x="8" y="2176"/>
                </a:cubicBezTo>
                <a:cubicBezTo>
                  <a:pt x="3" y="2176"/>
                  <a:pt x="0" y="2172"/>
                  <a:pt x="0" y="2168"/>
                </a:cubicBezTo>
                <a:lnTo>
                  <a:pt x="0" y="2120"/>
                </a:lnTo>
                <a:cubicBezTo>
                  <a:pt x="0" y="2116"/>
                  <a:pt x="3" y="2112"/>
                  <a:pt x="8" y="2112"/>
                </a:cubicBezTo>
                <a:cubicBezTo>
                  <a:pt x="12" y="2112"/>
                  <a:pt x="16" y="2116"/>
                  <a:pt x="16" y="2120"/>
                </a:cubicBezTo>
                <a:close/>
                <a:moveTo>
                  <a:pt x="16" y="2216"/>
                </a:moveTo>
                <a:lnTo>
                  <a:pt x="16" y="2264"/>
                </a:lnTo>
                <a:cubicBezTo>
                  <a:pt x="16" y="2268"/>
                  <a:pt x="12" y="2272"/>
                  <a:pt x="8" y="2272"/>
                </a:cubicBezTo>
                <a:cubicBezTo>
                  <a:pt x="3" y="2272"/>
                  <a:pt x="0" y="2268"/>
                  <a:pt x="0" y="2264"/>
                </a:cubicBezTo>
                <a:lnTo>
                  <a:pt x="0" y="2216"/>
                </a:lnTo>
                <a:cubicBezTo>
                  <a:pt x="0" y="2212"/>
                  <a:pt x="3" y="2208"/>
                  <a:pt x="8" y="2208"/>
                </a:cubicBezTo>
                <a:cubicBezTo>
                  <a:pt x="12" y="2208"/>
                  <a:pt x="16" y="2212"/>
                  <a:pt x="16" y="2216"/>
                </a:cubicBezTo>
                <a:close/>
                <a:moveTo>
                  <a:pt x="16" y="2312"/>
                </a:moveTo>
                <a:lnTo>
                  <a:pt x="16" y="2360"/>
                </a:lnTo>
                <a:cubicBezTo>
                  <a:pt x="16" y="2364"/>
                  <a:pt x="12" y="2368"/>
                  <a:pt x="8" y="2368"/>
                </a:cubicBezTo>
                <a:cubicBezTo>
                  <a:pt x="3" y="2368"/>
                  <a:pt x="0" y="2364"/>
                  <a:pt x="0" y="2360"/>
                </a:cubicBezTo>
                <a:lnTo>
                  <a:pt x="0" y="2312"/>
                </a:lnTo>
                <a:cubicBezTo>
                  <a:pt x="0" y="2308"/>
                  <a:pt x="3" y="2304"/>
                  <a:pt x="8" y="2304"/>
                </a:cubicBezTo>
                <a:cubicBezTo>
                  <a:pt x="12" y="2304"/>
                  <a:pt x="16" y="2308"/>
                  <a:pt x="16" y="2312"/>
                </a:cubicBezTo>
                <a:close/>
                <a:moveTo>
                  <a:pt x="16" y="2408"/>
                </a:moveTo>
                <a:lnTo>
                  <a:pt x="16" y="2456"/>
                </a:lnTo>
                <a:cubicBezTo>
                  <a:pt x="16" y="2460"/>
                  <a:pt x="12" y="2464"/>
                  <a:pt x="8" y="2464"/>
                </a:cubicBezTo>
                <a:cubicBezTo>
                  <a:pt x="3" y="2464"/>
                  <a:pt x="0" y="2460"/>
                  <a:pt x="0" y="2456"/>
                </a:cubicBezTo>
                <a:lnTo>
                  <a:pt x="0" y="2408"/>
                </a:lnTo>
                <a:cubicBezTo>
                  <a:pt x="0" y="2404"/>
                  <a:pt x="3" y="2400"/>
                  <a:pt x="8" y="2400"/>
                </a:cubicBezTo>
                <a:cubicBezTo>
                  <a:pt x="12" y="2400"/>
                  <a:pt x="16" y="2404"/>
                  <a:pt x="16" y="2408"/>
                </a:cubicBezTo>
                <a:close/>
                <a:moveTo>
                  <a:pt x="16" y="2504"/>
                </a:moveTo>
                <a:lnTo>
                  <a:pt x="16" y="2552"/>
                </a:lnTo>
                <a:cubicBezTo>
                  <a:pt x="16" y="2556"/>
                  <a:pt x="12" y="2560"/>
                  <a:pt x="8" y="2560"/>
                </a:cubicBezTo>
                <a:cubicBezTo>
                  <a:pt x="3" y="2560"/>
                  <a:pt x="0" y="2556"/>
                  <a:pt x="0" y="2552"/>
                </a:cubicBezTo>
                <a:lnTo>
                  <a:pt x="0" y="2504"/>
                </a:lnTo>
                <a:cubicBezTo>
                  <a:pt x="0" y="2500"/>
                  <a:pt x="3" y="2496"/>
                  <a:pt x="8" y="2496"/>
                </a:cubicBezTo>
                <a:cubicBezTo>
                  <a:pt x="12" y="2496"/>
                  <a:pt x="16" y="2500"/>
                  <a:pt x="16" y="2504"/>
                </a:cubicBezTo>
                <a:close/>
                <a:moveTo>
                  <a:pt x="16" y="2600"/>
                </a:moveTo>
                <a:lnTo>
                  <a:pt x="16" y="2648"/>
                </a:lnTo>
                <a:cubicBezTo>
                  <a:pt x="16" y="2652"/>
                  <a:pt x="12" y="2656"/>
                  <a:pt x="8" y="2656"/>
                </a:cubicBezTo>
                <a:cubicBezTo>
                  <a:pt x="3" y="2656"/>
                  <a:pt x="0" y="2652"/>
                  <a:pt x="0" y="2648"/>
                </a:cubicBezTo>
                <a:lnTo>
                  <a:pt x="0" y="2600"/>
                </a:lnTo>
                <a:cubicBezTo>
                  <a:pt x="0" y="2596"/>
                  <a:pt x="3" y="2592"/>
                  <a:pt x="8" y="2592"/>
                </a:cubicBezTo>
                <a:cubicBezTo>
                  <a:pt x="12" y="2592"/>
                  <a:pt x="16" y="2596"/>
                  <a:pt x="16" y="2600"/>
                </a:cubicBezTo>
                <a:close/>
                <a:moveTo>
                  <a:pt x="16" y="2696"/>
                </a:moveTo>
                <a:lnTo>
                  <a:pt x="16" y="2744"/>
                </a:lnTo>
                <a:cubicBezTo>
                  <a:pt x="16" y="2748"/>
                  <a:pt x="12" y="2752"/>
                  <a:pt x="8" y="2752"/>
                </a:cubicBezTo>
                <a:cubicBezTo>
                  <a:pt x="3" y="2752"/>
                  <a:pt x="0" y="2748"/>
                  <a:pt x="0" y="2744"/>
                </a:cubicBezTo>
                <a:lnTo>
                  <a:pt x="0" y="2696"/>
                </a:lnTo>
                <a:cubicBezTo>
                  <a:pt x="0" y="2692"/>
                  <a:pt x="3" y="2688"/>
                  <a:pt x="8" y="2688"/>
                </a:cubicBezTo>
                <a:cubicBezTo>
                  <a:pt x="12" y="2688"/>
                  <a:pt x="16" y="2692"/>
                  <a:pt x="16" y="2696"/>
                </a:cubicBezTo>
                <a:close/>
                <a:moveTo>
                  <a:pt x="16" y="2792"/>
                </a:moveTo>
                <a:lnTo>
                  <a:pt x="16" y="2840"/>
                </a:lnTo>
                <a:cubicBezTo>
                  <a:pt x="16" y="2844"/>
                  <a:pt x="12" y="2848"/>
                  <a:pt x="8" y="2848"/>
                </a:cubicBezTo>
                <a:cubicBezTo>
                  <a:pt x="3" y="2848"/>
                  <a:pt x="0" y="2844"/>
                  <a:pt x="0" y="2840"/>
                </a:cubicBezTo>
                <a:lnTo>
                  <a:pt x="0" y="2792"/>
                </a:lnTo>
                <a:cubicBezTo>
                  <a:pt x="0" y="2788"/>
                  <a:pt x="3" y="2784"/>
                  <a:pt x="8" y="2784"/>
                </a:cubicBezTo>
                <a:cubicBezTo>
                  <a:pt x="12" y="2784"/>
                  <a:pt x="16" y="2788"/>
                  <a:pt x="16" y="2792"/>
                </a:cubicBezTo>
                <a:close/>
                <a:moveTo>
                  <a:pt x="16" y="2888"/>
                </a:moveTo>
                <a:lnTo>
                  <a:pt x="16" y="2936"/>
                </a:lnTo>
                <a:cubicBezTo>
                  <a:pt x="16" y="2940"/>
                  <a:pt x="12" y="2944"/>
                  <a:pt x="8" y="2944"/>
                </a:cubicBezTo>
                <a:cubicBezTo>
                  <a:pt x="3" y="2944"/>
                  <a:pt x="0" y="2940"/>
                  <a:pt x="0" y="2936"/>
                </a:cubicBezTo>
                <a:lnTo>
                  <a:pt x="0" y="2888"/>
                </a:lnTo>
                <a:cubicBezTo>
                  <a:pt x="0" y="2884"/>
                  <a:pt x="3" y="2880"/>
                  <a:pt x="8" y="2880"/>
                </a:cubicBezTo>
                <a:cubicBezTo>
                  <a:pt x="12" y="2880"/>
                  <a:pt x="16" y="2884"/>
                  <a:pt x="16" y="2888"/>
                </a:cubicBezTo>
                <a:close/>
                <a:moveTo>
                  <a:pt x="16" y="2984"/>
                </a:moveTo>
                <a:lnTo>
                  <a:pt x="16" y="3032"/>
                </a:lnTo>
                <a:cubicBezTo>
                  <a:pt x="16" y="3036"/>
                  <a:pt x="12" y="3040"/>
                  <a:pt x="8" y="3040"/>
                </a:cubicBezTo>
                <a:cubicBezTo>
                  <a:pt x="3" y="3040"/>
                  <a:pt x="0" y="3036"/>
                  <a:pt x="0" y="3032"/>
                </a:cubicBezTo>
                <a:lnTo>
                  <a:pt x="0" y="2984"/>
                </a:lnTo>
                <a:cubicBezTo>
                  <a:pt x="0" y="2980"/>
                  <a:pt x="3" y="2976"/>
                  <a:pt x="8" y="2976"/>
                </a:cubicBezTo>
                <a:cubicBezTo>
                  <a:pt x="12" y="2976"/>
                  <a:pt x="16" y="2980"/>
                  <a:pt x="16" y="2984"/>
                </a:cubicBezTo>
                <a:close/>
                <a:moveTo>
                  <a:pt x="16" y="3080"/>
                </a:moveTo>
                <a:lnTo>
                  <a:pt x="16" y="3128"/>
                </a:lnTo>
                <a:cubicBezTo>
                  <a:pt x="16" y="3132"/>
                  <a:pt x="12" y="3136"/>
                  <a:pt x="8" y="3136"/>
                </a:cubicBezTo>
                <a:cubicBezTo>
                  <a:pt x="3" y="3136"/>
                  <a:pt x="0" y="3132"/>
                  <a:pt x="0" y="3128"/>
                </a:cubicBezTo>
                <a:lnTo>
                  <a:pt x="0" y="3080"/>
                </a:lnTo>
                <a:cubicBezTo>
                  <a:pt x="0" y="3076"/>
                  <a:pt x="3" y="3072"/>
                  <a:pt x="8" y="3072"/>
                </a:cubicBezTo>
                <a:cubicBezTo>
                  <a:pt x="12" y="3072"/>
                  <a:pt x="16" y="3076"/>
                  <a:pt x="16" y="3080"/>
                </a:cubicBezTo>
                <a:close/>
                <a:moveTo>
                  <a:pt x="16" y="3176"/>
                </a:moveTo>
                <a:lnTo>
                  <a:pt x="16" y="3224"/>
                </a:lnTo>
                <a:cubicBezTo>
                  <a:pt x="16" y="3228"/>
                  <a:pt x="12" y="3232"/>
                  <a:pt x="8" y="3232"/>
                </a:cubicBezTo>
                <a:cubicBezTo>
                  <a:pt x="3" y="3232"/>
                  <a:pt x="0" y="3228"/>
                  <a:pt x="0" y="3224"/>
                </a:cubicBezTo>
                <a:lnTo>
                  <a:pt x="0" y="3176"/>
                </a:lnTo>
                <a:cubicBezTo>
                  <a:pt x="0" y="3172"/>
                  <a:pt x="3" y="3168"/>
                  <a:pt x="8" y="3168"/>
                </a:cubicBezTo>
                <a:cubicBezTo>
                  <a:pt x="12" y="3168"/>
                  <a:pt x="16" y="3172"/>
                  <a:pt x="16" y="3176"/>
                </a:cubicBezTo>
                <a:close/>
                <a:moveTo>
                  <a:pt x="16" y="3272"/>
                </a:moveTo>
                <a:lnTo>
                  <a:pt x="16" y="3320"/>
                </a:lnTo>
                <a:cubicBezTo>
                  <a:pt x="16" y="3324"/>
                  <a:pt x="12" y="3328"/>
                  <a:pt x="8" y="3328"/>
                </a:cubicBezTo>
                <a:cubicBezTo>
                  <a:pt x="3" y="3328"/>
                  <a:pt x="0" y="3324"/>
                  <a:pt x="0" y="3320"/>
                </a:cubicBezTo>
                <a:lnTo>
                  <a:pt x="0" y="3272"/>
                </a:lnTo>
                <a:cubicBezTo>
                  <a:pt x="0" y="3268"/>
                  <a:pt x="3" y="3264"/>
                  <a:pt x="8" y="3264"/>
                </a:cubicBezTo>
                <a:cubicBezTo>
                  <a:pt x="12" y="3264"/>
                  <a:pt x="16" y="3268"/>
                  <a:pt x="16" y="3272"/>
                </a:cubicBezTo>
                <a:close/>
                <a:moveTo>
                  <a:pt x="16" y="3368"/>
                </a:moveTo>
                <a:lnTo>
                  <a:pt x="16" y="3416"/>
                </a:lnTo>
                <a:cubicBezTo>
                  <a:pt x="16" y="3420"/>
                  <a:pt x="12" y="3424"/>
                  <a:pt x="8" y="3424"/>
                </a:cubicBezTo>
                <a:cubicBezTo>
                  <a:pt x="3" y="3424"/>
                  <a:pt x="0" y="3420"/>
                  <a:pt x="0" y="3416"/>
                </a:cubicBezTo>
                <a:lnTo>
                  <a:pt x="0" y="3368"/>
                </a:lnTo>
                <a:cubicBezTo>
                  <a:pt x="0" y="3364"/>
                  <a:pt x="3" y="3360"/>
                  <a:pt x="8" y="3360"/>
                </a:cubicBezTo>
                <a:cubicBezTo>
                  <a:pt x="12" y="3360"/>
                  <a:pt x="16" y="3364"/>
                  <a:pt x="16" y="3368"/>
                </a:cubicBezTo>
                <a:close/>
                <a:moveTo>
                  <a:pt x="16" y="3464"/>
                </a:moveTo>
                <a:lnTo>
                  <a:pt x="16" y="3512"/>
                </a:lnTo>
                <a:cubicBezTo>
                  <a:pt x="16" y="3516"/>
                  <a:pt x="12" y="3520"/>
                  <a:pt x="8" y="3520"/>
                </a:cubicBezTo>
                <a:cubicBezTo>
                  <a:pt x="3" y="3520"/>
                  <a:pt x="0" y="3516"/>
                  <a:pt x="0" y="3512"/>
                </a:cubicBezTo>
                <a:lnTo>
                  <a:pt x="0" y="3464"/>
                </a:lnTo>
                <a:cubicBezTo>
                  <a:pt x="0" y="3460"/>
                  <a:pt x="3" y="3456"/>
                  <a:pt x="8" y="3456"/>
                </a:cubicBezTo>
                <a:cubicBezTo>
                  <a:pt x="12" y="3456"/>
                  <a:pt x="16" y="3460"/>
                  <a:pt x="16" y="3464"/>
                </a:cubicBezTo>
                <a:close/>
                <a:moveTo>
                  <a:pt x="16" y="3560"/>
                </a:moveTo>
                <a:lnTo>
                  <a:pt x="16" y="3608"/>
                </a:lnTo>
                <a:cubicBezTo>
                  <a:pt x="16" y="3612"/>
                  <a:pt x="12" y="3616"/>
                  <a:pt x="8" y="3616"/>
                </a:cubicBezTo>
                <a:cubicBezTo>
                  <a:pt x="3" y="3616"/>
                  <a:pt x="0" y="3612"/>
                  <a:pt x="0" y="3608"/>
                </a:cubicBezTo>
                <a:lnTo>
                  <a:pt x="0" y="3560"/>
                </a:lnTo>
                <a:cubicBezTo>
                  <a:pt x="0" y="3556"/>
                  <a:pt x="3" y="3552"/>
                  <a:pt x="8" y="3552"/>
                </a:cubicBezTo>
                <a:cubicBezTo>
                  <a:pt x="12" y="3552"/>
                  <a:pt x="16" y="3556"/>
                  <a:pt x="16" y="3560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1" name="Freeform 22"/>
          <p:cNvSpPr>
            <a:spLocks/>
          </p:cNvSpPr>
          <p:nvPr/>
        </p:nvSpPr>
        <p:spPr bwMode="auto">
          <a:xfrm>
            <a:off x="3214678" y="3844921"/>
            <a:ext cx="2287588" cy="657225"/>
          </a:xfrm>
          <a:custGeom>
            <a:avLst/>
            <a:gdLst>
              <a:gd name="T0" fmla="*/ 0 w 1441"/>
              <a:gd name="T1" fmla="*/ 0 h 414"/>
              <a:gd name="T2" fmla="*/ 2147483647 w 1441"/>
              <a:gd name="T3" fmla="*/ 0 h 414"/>
              <a:gd name="T4" fmla="*/ 2147483647 w 1441"/>
              <a:gd name="T5" fmla="*/ 2147483647 h 414"/>
              <a:gd name="T6" fmla="*/ 2147483647 w 1441"/>
              <a:gd name="T7" fmla="*/ 2147483647 h 414"/>
              <a:gd name="T8" fmla="*/ 2147483647 w 1441"/>
              <a:gd name="T9" fmla="*/ 0 h 414"/>
              <a:gd name="T10" fmla="*/ 2147483647 w 1441"/>
              <a:gd name="T11" fmla="*/ 0 h 4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1"/>
              <a:gd name="T19" fmla="*/ 0 h 414"/>
              <a:gd name="T20" fmla="*/ 1441 w 1441"/>
              <a:gd name="T21" fmla="*/ 414 h 4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1" h="414">
                <a:moveTo>
                  <a:pt x="0" y="0"/>
                </a:moveTo>
                <a:lnTo>
                  <a:pt x="185" y="0"/>
                </a:lnTo>
                <a:lnTo>
                  <a:pt x="185" y="414"/>
                </a:lnTo>
                <a:lnTo>
                  <a:pt x="857" y="414"/>
                </a:lnTo>
                <a:lnTo>
                  <a:pt x="857" y="0"/>
                </a:lnTo>
                <a:lnTo>
                  <a:pt x="1441" y="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2" name="Freeform 23"/>
          <p:cNvSpPr>
            <a:spLocks/>
          </p:cNvSpPr>
          <p:nvPr/>
        </p:nvSpPr>
        <p:spPr bwMode="auto">
          <a:xfrm>
            <a:off x="5502266" y="3844921"/>
            <a:ext cx="3276600" cy="657225"/>
          </a:xfrm>
          <a:custGeom>
            <a:avLst/>
            <a:gdLst>
              <a:gd name="T0" fmla="*/ 0 w 2064"/>
              <a:gd name="T1" fmla="*/ 0 h 414"/>
              <a:gd name="T2" fmla="*/ 0 w 2064"/>
              <a:gd name="T3" fmla="*/ 2147483647 h 414"/>
              <a:gd name="T4" fmla="*/ 2147483647 w 2064"/>
              <a:gd name="T5" fmla="*/ 2147483647 h 414"/>
              <a:gd name="T6" fmla="*/ 2147483647 w 2064"/>
              <a:gd name="T7" fmla="*/ 0 h 414"/>
              <a:gd name="T8" fmla="*/ 2147483647 w 2064"/>
              <a:gd name="T9" fmla="*/ 0 h 414"/>
              <a:gd name="T10" fmla="*/ 2147483647 w 2064"/>
              <a:gd name="T11" fmla="*/ 2147483647 h 414"/>
              <a:gd name="T12" fmla="*/ 2147483647 w 2064"/>
              <a:gd name="T13" fmla="*/ 2147483647 h 414"/>
              <a:gd name="T14" fmla="*/ 2147483647 w 2064"/>
              <a:gd name="T15" fmla="*/ 0 h 414"/>
              <a:gd name="T16" fmla="*/ 2147483647 w 2064"/>
              <a:gd name="T17" fmla="*/ 0 h 414"/>
              <a:gd name="T18" fmla="*/ 2147483647 w 2064"/>
              <a:gd name="T19" fmla="*/ 2147483647 h 414"/>
              <a:gd name="T20" fmla="*/ 2147483647 w 2064"/>
              <a:gd name="T21" fmla="*/ 2147483647 h 414"/>
              <a:gd name="T22" fmla="*/ 2147483647 w 2064"/>
              <a:gd name="T23" fmla="*/ 0 h 414"/>
              <a:gd name="T24" fmla="*/ 2147483647 w 2064"/>
              <a:gd name="T25" fmla="*/ 0 h 4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64"/>
              <a:gd name="T40" fmla="*/ 0 h 414"/>
              <a:gd name="T41" fmla="*/ 2064 w 2064"/>
              <a:gd name="T42" fmla="*/ 414 h 4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64" h="414">
                <a:moveTo>
                  <a:pt x="0" y="0"/>
                </a:moveTo>
                <a:lnTo>
                  <a:pt x="0" y="414"/>
                </a:lnTo>
                <a:lnTo>
                  <a:pt x="409" y="414"/>
                </a:lnTo>
                <a:lnTo>
                  <a:pt x="409" y="0"/>
                </a:lnTo>
                <a:lnTo>
                  <a:pt x="506" y="0"/>
                </a:lnTo>
                <a:lnTo>
                  <a:pt x="506" y="414"/>
                </a:lnTo>
                <a:lnTo>
                  <a:pt x="779" y="414"/>
                </a:lnTo>
                <a:lnTo>
                  <a:pt x="779" y="0"/>
                </a:lnTo>
                <a:lnTo>
                  <a:pt x="958" y="0"/>
                </a:lnTo>
                <a:lnTo>
                  <a:pt x="958" y="414"/>
                </a:lnTo>
                <a:lnTo>
                  <a:pt x="1153" y="414"/>
                </a:lnTo>
                <a:lnTo>
                  <a:pt x="1153" y="0"/>
                </a:lnTo>
                <a:lnTo>
                  <a:pt x="2064" y="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3" name="Freeform 24"/>
          <p:cNvSpPr>
            <a:spLocks/>
          </p:cNvSpPr>
          <p:nvPr/>
        </p:nvSpPr>
        <p:spPr bwMode="auto">
          <a:xfrm>
            <a:off x="3214678" y="4832346"/>
            <a:ext cx="5564188" cy="657225"/>
          </a:xfrm>
          <a:custGeom>
            <a:avLst/>
            <a:gdLst>
              <a:gd name="T0" fmla="*/ 0 w 3505"/>
              <a:gd name="T1" fmla="*/ 0 h 414"/>
              <a:gd name="T2" fmla="*/ 2147483647 w 3505"/>
              <a:gd name="T3" fmla="*/ 0 h 414"/>
              <a:gd name="T4" fmla="*/ 2147483647 w 3505"/>
              <a:gd name="T5" fmla="*/ 2147483647 h 414"/>
              <a:gd name="T6" fmla="*/ 2147483647 w 3505"/>
              <a:gd name="T7" fmla="*/ 2147483647 h 414"/>
              <a:gd name="T8" fmla="*/ 2147483647 w 3505"/>
              <a:gd name="T9" fmla="*/ 0 h 414"/>
              <a:gd name="T10" fmla="*/ 2147483647 w 3505"/>
              <a:gd name="T11" fmla="*/ 0 h 414"/>
              <a:gd name="T12" fmla="*/ 2147483647 w 3505"/>
              <a:gd name="T13" fmla="*/ 2147483647 h 414"/>
              <a:gd name="T14" fmla="*/ 2147483647 w 3505"/>
              <a:gd name="T15" fmla="*/ 2147483647 h 414"/>
              <a:gd name="T16" fmla="*/ 2147483647 w 3505"/>
              <a:gd name="T17" fmla="*/ 0 h 414"/>
              <a:gd name="T18" fmla="*/ 2147483647 w 3505"/>
              <a:gd name="T19" fmla="*/ 0 h 414"/>
              <a:gd name="T20" fmla="*/ 2147483647 w 3505"/>
              <a:gd name="T21" fmla="*/ 2147483647 h 414"/>
              <a:gd name="T22" fmla="*/ 2147483647 w 3505"/>
              <a:gd name="T23" fmla="*/ 2147483647 h 414"/>
              <a:gd name="T24" fmla="*/ 2147483647 w 3505"/>
              <a:gd name="T25" fmla="*/ 0 h 414"/>
              <a:gd name="T26" fmla="*/ 2147483647 w 3505"/>
              <a:gd name="T27" fmla="*/ 0 h 4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505"/>
              <a:gd name="T43" fmla="*/ 0 h 414"/>
              <a:gd name="T44" fmla="*/ 3505 w 3505"/>
              <a:gd name="T45" fmla="*/ 414 h 41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505" h="414">
                <a:moveTo>
                  <a:pt x="0" y="0"/>
                </a:moveTo>
                <a:lnTo>
                  <a:pt x="389" y="0"/>
                </a:lnTo>
                <a:lnTo>
                  <a:pt x="389" y="414"/>
                </a:lnTo>
                <a:lnTo>
                  <a:pt x="1363" y="414"/>
                </a:lnTo>
                <a:lnTo>
                  <a:pt x="1363" y="0"/>
                </a:lnTo>
                <a:lnTo>
                  <a:pt x="1558" y="0"/>
                </a:lnTo>
                <a:lnTo>
                  <a:pt x="1558" y="414"/>
                </a:lnTo>
                <a:lnTo>
                  <a:pt x="1850" y="414"/>
                </a:lnTo>
                <a:lnTo>
                  <a:pt x="1850" y="0"/>
                </a:lnTo>
                <a:lnTo>
                  <a:pt x="2006" y="0"/>
                </a:lnTo>
                <a:lnTo>
                  <a:pt x="2006" y="414"/>
                </a:lnTo>
                <a:lnTo>
                  <a:pt x="2921" y="414"/>
                </a:lnTo>
                <a:lnTo>
                  <a:pt x="2921" y="0"/>
                </a:lnTo>
                <a:lnTo>
                  <a:pt x="3505" y="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4" name="Freeform 25"/>
          <p:cNvSpPr>
            <a:spLocks/>
          </p:cNvSpPr>
          <p:nvPr/>
        </p:nvSpPr>
        <p:spPr bwMode="auto">
          <a:xfrm>
            <a:off x="3214678" y="5819771"/>
            <a:ext cx="5564188" cy="657225"/>
          </a:xfrm>
          <a:custGeom>
            <a:avLst/>
            <a:gdLst>
              <a:gd name="T0" fmla="*/ 0 w 3505"/>
              <a:gd name="T1" fmla="*/ 2147483647 h 414"/>
              <a:gd name="T2" fmla="*/ 2147483647 w 3505"/>
              <a:gd name="T3" fmla="*/ 2147483647 h 414"/>
              <a:gd name="T4" fmla="*/ 2147483647 w 3505"/>
              <a:gd name="T5" fmla="*/ 0 h 414"/>
              <a:gd name="T6" fmla="*/ 2147483647 w 3505"/>
              <a:gd name="T7" fmla="*/ 0 h 414"/>
              <a:gd name="T8" fmla="*/ 2147483647 w 3505"/>
              <a:gd name="T9" fmla="*/ 2147483647 h 414"/>
              <a:gd name="T10" fmla="*/ 2147483647 w 3505"/>
              <a:gd name="T11" fmla="*/ 2147483647 h 414"/>
              <a:gd name="T12" fmla="*/ 2147483647 w 3505"/>
              <a:gd name="T13" fmla="*/ 0 h 414"/>
              <a:gd name="T14" fmla="*/ 2147483647 w 3505"/>
              <a:gd name="T15" fmla="*/ 0 h 414"/>
              <a:gd name="T16" fmla="*/ 2147483647 w 3505"/>
              <a:gd name="T17" fmla="*/ 2147483647 h 414"/>
              <a:gd name="T18" fmla="*/ 2147483647 w 3505"/>
              <a:gd name="T19" fmla="*/ 2147483647 h 414"/>
              <a:gd name="T20" fmla="*/ 2147483647 w 3505"/>
              <a:gd name="T21" fmla="*/ 0 h 414"/>
              <a:gd name="T22" fmla="*/ 2147483647 w 3505"/>
              <a:gd name="T23" fmla="*/ 0 h 414"/>
              <a:gd name="T24" fmla="*/ 2147483647 w 3505"/>
              <a:gd name="T25" fmla="*/ 2147483647 h 414"/>
              <a:gd name="T26" fmla="*/ 2147483647 w 3505"/>
              <a:gd name="T27" fmla="*/ 2147483647 h 4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505"/>
              <a:gd name="T43" fmla="*/ 0 h 414"/>
              <a:gd name="T44" fmla="*/ 3505 w 3505"/>
              <a:gd name="T45" fmla="*/ 414 h 41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505" h="414">
                <a:moveTo>
                  <a:pt x="0" y="414"/>
                </a:moveTo>
                <a:lnTo>
                  <a:pt x="389" y="414"/>
                </a:lnTo>
                <a:lnTo>
                  <a:pt x="389" y="0"/>
                </a:lnTo>
                <a:lnTo>
                  <a:pt x="1363" y="0"/>
                </a:lnTo>
                <a:lnTo>
                  <a:pt x="1363" y="414"/>
                </a:lnTo>
                <a:lnTo>
                  <a:pt x="1558" y="414"/>
                </a:lnTo>
                <a:lnTo>
                  <a:pt x="1558" y="0"/>
                </a:lnTo>
                <a:lnTo>
                  <a:pt x="1850" y="0"/>
                </a:lnTo>
                <a:lnTo>
                  <a:pt x="1850" y="414"/>
                </a:lnTo>
                <a:lnTo>
                  <a:pt x="1995" y="414"/>
                </a:lnTo>
                <a:lnTo>
                  <a:pt x="1995" y="0"/>
                </a:lnTo>
                <a:lnTo>
                  <a:pt x="2921" y="0"/>
                </a:lnTo>
                <a:lnTo>
                  <a:pt x="2921" y="414"/>
                </a:lnTo>
                <a:lnTo>
                  <a:pt x="3505" y="414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5" name="Line 26"/>
          <p:cNvSpPr>
            <a:spLocks noChangeShapeType="1"/>
          </p:cNvSpPr>
          <p:nvPr/>
        </p:nvSpPr>
        <p:spPr bwMode="auto">
          <a:xfrm>
            <a:off x="4264016" y="6148384"/>
            <a:ext cx="992187" cy="0"/>
          </a:xfrm>
          <a:prstGeom prst="line">
            <a:avLst/>
          </a:prstGeom>
          <a:noFill/>
          <a:ln w="47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6" name="Freeform 27"/>
          <p:cNvSpPr>
            <a:spLocks/>
          </p:cNvSpPr>
          <p:nvPr/>
        </p:nvSpPr>
        <p:spPr bwMode="auto">
          <a:xfrm>
            <a:off x="4141778" y="6100759"/>
            <a:ext cx="133350" cy="93662"/>
          </a:xfrm>
          <a:custGeom>
            <a:avLst/>
            <a:gdLst>
              <a:gd name="T0" fmla="*/ 2147483647 w 84"/>
              <a:gd name="T1" fmla="*/ 2147483647 h 59"/>
              <a:gd name="T2" fmla="*/ 0 w 84"/>
              <a:gd name="T3" fmla="*/ 2147483647 h 59"/>
              <a:gd name="T4" fmla="*/ 2147483647 w 84"/>
              <a:gd name="T5" fmla="*/ 0 h 59"/>
              <a:gd name="T6" fmla="*/ 2147483647 w 84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84"/>
              <a:gd name="T13" fmla="*/ 0 h 59"/>
              <a:gd name="T14" fmla="*/ 84 w 84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" h="59">
                <a:moveTo>
                  <a:pt x="84" y="59"/>
                </a:moveTo>
                <a:lnTo>
                  <a:pt x="0" y="30"/>
                </a:lnTo>
                <a:lnTo>
                  <a:pt x="84" y="0"/>
                </a:lnTo>
                <a:lnTo>
                  <a:pt x="84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7" name="Freeform 28"/>
          <p:cNvSpPr>
            <a:spLocks/>
          </p:cNvSpPr>
          <p:nvPr/>
        </p:nvSpPr>
        <p:spPr bwMode="auto">
          <a:xfrm>
            <a:off x="5245091" y="6100759"/>
            <a:ext cx="133350" cy="93662"/>
          </a:xfrm>
          <a:custGeom>
            <a:avLst/>
            <a:gdLst>
              <a:gd name="T0" fmla="*/ 0 w 84"/>
              <a:gd name="T1" fmla="*/ 0 h 59"/>
              <a:gd name="T2" fmla="*/ 2147483647 w 84"/>
              <a:gd name="T3" fmla="*/ 2147483647 h 59"/>
              <a:gd name="T4" fmla="*/ 0 w 84"/>
              <a:gd name="T5" fmla="*/ 2147483647 h 59"/>
              <a:gd name="T6" fmla="*/ 0 w 84"/>
              <a:gd name="T7" fmla="*/ 0 h 59"/>
              <a:gd name="T8" fmla="*/ 0 60000 65536"/>
              <a:gd name="T9" fmla="*/ 0 60000 65536"/>
              <a:gd name="T10" fmla="*/ 0 60000 65536"/>
              <a:gd name="T11" fmla="*/ 0 60000 65536"/>
              <a:gd name="T12" fmla="*/ 0 w 84"/>
              <a:gd name="T13" fmla="*/ 0 h 59"/>
              <a:gd name="T14" fmla="*/ 84 w 84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" h="59">
                <a:moveTo>
                  <a:pt x="0" y="0"/>
                </a:moveTo>
                <a:lnTo>
                  <a:pt x="84" y="30"/>
                </a:lnTo>
                <a:lnTo>
                  <a:pt x="0" y="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8" name="Line 29"/>
          <p:cNvSpPr>
            <a:spLocks noChangeShapeType="1"/>
          </p:cNvSpPr>
          <p:nvPr/>
        </p:nvSpPr>
        <p:spPr bwMode="auto">
          <a:xfrm>
            <a:off x="6737341" y="6148384"/>
            <a:ext cx="990600" cy="0"/>
          </a:xfrm>
          <a:prstGeom prst="line">
            <a:avLst/>
          </a:prstGeom>
          <a:noFill/>
          <a:ln w="47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9" name="Freeform 30"/>
          <p:cNvSpPr>
            <a:spLocks/>
          </p:cNvSpPr>
          <p:nvPr/>
        </p:nvSpPr>
        <p:spPr bwMode="auto">
          <a:xfrm>
            <a:off x="6615103" y="6100759"/>
            <a:ext cx="133350" cy="93662"/>
          </a:xfrm>
          <a:custGeom>
            <a:avLst/>
            <a:gdLst>
              <a:gd name="T0" fmla="*/ 2147483647 w 84"/>
              <a:gd name="T1" fmla="*/ 2147483647 h 59"/>
              <a:gd name="T2" fmla="*/ 0 w 84"/>
              <a:gd name="T3" fmla="*/ 2147483647 h 59"/>
              <a:gd name="T4" fmla="*/ 2147483647 w 84"/>
              <a:gd name="T5" fmla="*/ 0 h 59"/>
              <a:gd name="T6" fmla="*/ 2147483647 w 84"/>
              <a:gd name="T7" fmla="*/ 2147483647 h 59"/>
              <a:gd name="T8" fmla="*/ 0 60000 65536"/>
              <a:gd name="T9" fmla="*/ 0 60000 65536"/>
              <a:gd name="T10" fmla="*/ 0 60000 65536"/>
              <a:gd name="T11" fmla="*/ 0 60000 65536"/>
              <a:gd name="T12" fmla="*/ 0 w 84"/>
              <a:gd name="T13" fmla="*/ 0 h 59"/>
              <a:gd name="T14" fmla="*/ 84 w 84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" h="59">
                <a:moveTo>
                  <a:pt x="84" y="59"/>
                </a:moveTo>
                <a:lnTo>
                  <a:pt x="0" y="30"/>
                </a:lnTo>
                <a:lnTo>
                  <a:pt x="84" y="0"/>
                </a:lnTo>
                <a:lnTo>
                  <a:pt x="84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0" name="Freeform 31"/>
          <p:cNvSpPr>
            <a:spLocks/>
          </p:cNvSpPr>
          <p:nvPr/>
        </p:nvSpPr>
        <p:spPr bwMode="auto">
          <a:xfrm>
            <a:off x="7716828" y="6100759"/>
            <a:ext cx="134938" cy="93662"/>
          </a:xfrm>
          <a:custGeom>
            <a:avLst/>
            <a:gdLst>
              <a:gd name="T0" fmla="*/ 0 w 85"/>
              <a:gd name="T1" fmla="*/ 0 h 59"/>
              <a:gd name="T2" fmla="*/ 2147483647 w 85"/>
              <a:gd name="T3" fmla="*/ 2147483647 h 59"/>
              <a:gd name="T4" fmla="*/ 0 w 85"/>
              <a:gd name="T5" fmla="*/ 2147483647 h 59"/>
              <a:gd name="T6" fmla="*/ 0 w 85"/>
              <a:gd name="T7" fmla="*/ 0 h 59"/>
              <a:gd name="T8" fmla="*/ 0 60000 65536"/>
              <a:gd name="T9" fmla="*/ 0 60000 65536"/>
              <a:gd name="T10" fmla="*/ 0 60000 65536"/>
              <a:gd name="T11" fmla="*/ 0 60000 65536"/>
              <a:gd name="T12" fmla="*/ 0 w 85"/>
              <a:gd name="T13" fmla="*/ 0 h 59"/>
              <a:gd name="T14" fmla="*/ 85 w 85"/>
              <a:gd name="T15" fmla="*/ 59 h 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" h="59">
                <a:moveTo>
                  <a:pt x="0" y="0"/>
                </a:moveTo>
                <a:lnTo>
                  <a:pt x="85" y="30"/>
                </a:lnTo>
                <a:lnTo>
                  <a:pt x="0" y="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2" cstate="print"/>
          <a:srcRect l="65477" b="19642"/>
          <a:stretch>
            <a:fillRect/>
          </a:stretch>
        </p:blipFill>
        <p:spPr bwMode="auto">
          <a:xfrm>
            <a:off x="0" y="1285860"/>
            <a:ext cx="248596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775200" y="2714625"/>
            <a:ext cx="1027113" cy="4084638"/>
          </a:xfrm>
          <a:prstGeom prst="rect">
            <a:avLst/>
          </a:prstGeom>
          <a:solidFill>
            <a:srgbClr val="0000FF">
              <a:alpha val="3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916238" y="2714625"/>
            <a:ext cx="1027112" cy="4084638"/>
          </a:xfrm>
          <a:prstGeom prst="rect">
            <a:avLst/>
          </a:prstGeom>
          <a:solidFill>
            <a:srgbClr val="0000FF">
              <a:alpha val="3019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1765300" y="2354263"/>
            <a:ext cx="250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cp</a:t>
            </a:r>
          </a:p>
        </p:txBody>
      </p:sp>
      <p:grpSp>
        <p:nvGrpSpPr>
          <p:cNvPr id="3" name="Group 82"/>
          <p:cNvGrpSpPr>
            <a:grpSpLocks/>
          </p:cNvGrpSpPr>
          <p:nvPr/>
        </p:nvGrpSpPr>
        <p:grpSpPr bwMode="auto">
          <a:xfrm>
            <a:off x="1692275" y="2441575"/>
            <a:ext cx="5400675" cy="2439988"/>
            <a:chOff x="930" y="1262"/>
            <a:chExt cx="3402" cy="1537"/>
          </a:xfrm>
        </p:grpSpPr>
        <p:sp>
          <p:nvSpPr>
            <p:cNvPr id="37928" name="Line 7"/>
            <p:cNvSpPr>
              <a:spLocks noChangeShapeType="1"/>
            </p:cNvSpPr>
            <p:nvPr/>
          </p:nvSpPr>
          <p:spPr bwMode="auto">
            <a:xfrm flipV="1">
              <a:off x="1180" y="1262"/>
              <a:ext cx="0" cy="4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8"/>
            <p:cNvSpPr>
              <a:spLocks noChangeShapeType="1"/>
            </p:cNvSpPr>
            <p:nvPr/>
          </p:nvSpPr>
          <p:spPr bwMode="auto">
            <a:xfrm>
              <a:off x="1180" y="1665"/>
              <a:ext cx="3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Text Box 10"/>
            <p:cNvSpPr txBox="1">
              <a:spLocks noChangeArrowheads="1"/>
            </p:cNvSpPr>
            <p:nvPr/>
          </p:nvSpPr>
          <p:spPr bwMode="auto">
            <a:xfrm>
              <a:off x="4128" y="1683"/>
              <a:ext cx="15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t</a:t>
              </a:r>
            </a:p>
          </p:txBody>
        </p:sp>
        <p:grpSp>
          <p:nvGrpSpPr>
            <p:cNvPr id="37931" name="Group 11"/>
            <p:cNvGrpSpPr>
              <a:grpSpLocks/>
            </p:cNvGrpSpPr>
            <p:nvPr/>
          </p:nvGrpSpPr>
          <p:grpSpPr bwMode="auto">
            <a:xfrm>
              <a:off x="1701" y="1445"/>
              <a:ext cx="650" cy="202"/>
              <a:chOff x="1338" y="1139"/>
              <a:chExt cx="453" cy="250"/>
            </a:xfrm>
          </p:grpSpPr>
          <p:sp>
            <p:nvSpPr>
              <p:cNvPr id="37963" name="Line 12"/>
              <p:cNvSpPr>
                <a:spLocks noChangeShapeType="1"/>
              </p:cNvSpPr>
              <p:nvPr/>
            </p:nvSpPr>
            <p:spPr bwMode="auto">
              <a:xfrm flipV="1">
                <a:off x="1338" y="113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4" name="Line 13"/>
              <p:cNvSpPr>
                <a:spLocks noChangeShapeType="1"/>
              </p:cNvSpPr>
              <p:nvPr/>
            </p:nvSpPr>
            <p:spPr bwMode="auto">
              <a:xfrm>
                <a:off x="1338" y="1139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5" name="Line 14"/>
              <p:cNvSpPr>
                <a:spLocks noChangeShapeType="1"/>
              </p:cNvSpPr>
              <p:nvPr/>
            </p:nvSpPr>
            <p:spPr bwMode="auto">
              <a:xfrm>
                <a:off x="1791" y="113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2" name="Line 15"/>
            <p:cNvSpPr>
              <a:spLocks noChangeShapeType="1"/>
            </p:cNvSpPr>
            <p:nvPr/>
          </p:nvSpPr>
          <p:spPr bwMode="auto">
            <a:xfrm flipH="1">
              <a:off x="1180" y="1646"/>
              <a:ext cx="5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3" name="Group 16"/>
            <p:cNvGrpSpPr>
              <a:grpSpLocks/>
            </p:cNvGrpSpPr>
            <p:nvPr/>
          </p:nvGrpSpPr>
          <p:grpSpPr bwMode="auto">
            <a:xfrm>
              <a:off x="2351" y="1445"/>
              <a:ext cx="1170" cy="202"/>
              <a:chOff x="1474" y="958"/>
              <a:chExt cx="816" cy="250"/>
            </a:xfrm>
          </p:grpSpPr>
          <p:grpSp>
            <p:nvGrpSpPr>
              <p:cNvPr id="37958" name="Group 17"/>
              <p:cNvGrpSpPr>
                <a:grpSpLocks/>
              </p:cNvGrpSpPr>
              <p:nvPr/>
            </p:nvGrpSpPr>
            <p:grpSpPr bwMode="auto">
              <a:xfrm>
                <a:off x="1837" y="958"/>
                <a:ext cx="453" cy="250"/>
                <a:chOff x="1338" y="1139"/>
                <a:chExt cx="453" cy="250"/>
              </a:xfrm>
            </p:grpSpPr>
            <p:sp>
              <p:nvSpPr>
                <p:cNvPr id="3796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338" y="1139"/>
                  <a:ext cx="0" cy="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61" name="Line 19"/>
                <p:cNvSpPr>
                  <a:spLocks noChangeShapeType="1"/>
                </p:cNvSpPr>
                <p:nvPr/>
              </p:nvSpPr>
              <p:spPr bwMode="auto">
                <a:xfrm>
                  <a:off x="1338" y="1139"/>
                  <a:ext cx="45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62" name="Line 20"/>
                <p:cNvSpPr>
                  <a:spLocks noChangeShapeType="1"/>
                </p:cNvSpPr>
                <p:nvPr/>
              </p:nvSpPr>
              <p:spPr bwMode="auto">
                <a:xfrm>
                  <a:off x="1791" y="1139"/>
                  <a:ext cx="0" cy="2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7959" name="Line 21"/>
              <p:cNvSpPr>
                <a:spLocks noChangeShapeType="1"/>
              </p:cNvSpPr>
              <p:nvPr/>
            </p:nvSpPr>
            <p:spPr bwMode="auto">
              <a:xfrm flipH="1">
                <a:off x="1474" y="1207"/>
                <a:ext cx="3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4" name="Line 22"/>
            <p:cNvSpPr>
              <a:spLocks noChangeShapeType="1"/>
            </p:cNvSpPr>
            <p:nvPr/>
          </p:nvSpPr>
          <p:spPr bwMode="auto">
            <a:xfrm flipH="1">
              <a:off x="3523" y="1646"/>
              <a:ext cx="5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Text Box 24"/>
            <p:cNvSpPr txBox="1">
              <a:spLocks noChangeArrowheads="1"/>
            </p:cNvSpPr>
            <p:nvPr/>
          </p:nvSpPr>
          <p:spPr bwMode="auto">
            <a:xfrm>
              <a:off x="4174" y="2626"/>
              <a:ext cx="15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t</a:t>
              </a:r>
            </a:p>
          </p:txBody>
        </p:sp>
        <p:sp>
          <p:nvSpPr>
            <p:cNvPr id="37936" name="Line 25"/>
            <p:cNvSpPr>
              <a:spLocks noChangeShapeType="1"/>
            </p:cNvSpPr>
            <p:nvPr/>
          </p:nvSpPr>
          <p:spPr bwMode="auto">
            <a:xfrm flipV="1">
              <a:off x="1181" y="2215"/>
              <a:ext cx="0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26"/>
            <p:cNvSpPr>
              <a:spLocks noChangeShapeType="1"/>
            </p:cNvSpPr>
            <p:nvPr/>
          </p:nvSpPr>
          <p:spPr bwMode="auto">
            <a:xfrm>
              <a:off x="1181" y="2619"/>
              <a:ext cx="3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 Box 27"/>
            <p:cNvSpPr txBox="1">
              <a:spLocks noChangeArrowheads="1"/>
            </p:cNvSpPr>
            <p:nvPr/>
          </p:nvSpPr>
          <p:spPr bwMode="auto">
            <a:xfrm>
              <a:off x="930" y="2215"/>
              <a:ext cx="22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R</a:t>
              </a:r>
            </a:p>
          </p:txBody>
        </p:sp>
        <p:sp>
          <p:nvSpPr>
            <p:cNvPr id="5" name="Text Box 28"/>
            <p:cNvSpPr txBox="1">
              <a:spLocks noChangeArrowheads="1"/>
            </p:cNvSpPr>
            <p:nvPr/>
          </p:nvSpPr>
          <p:spPr bwMode="auto">
            <a:xfrm>
              <a:off x="1091" y="2527"/>
              <a:ext cx="15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0</a:t>
              </a:r>
            </a:p>
          </p:txBody>
        </p:sp>
        <p:sp>
          <p:nvSpPr>
            <p:cNvPr id="6" name="Text Box 31"/>
            <p:cNvSpPr txBox="1">
              <a:spLocks noChangeArrowheads="1"/>
            </p:cNvSpPr>
            <p:nvPr/>
          </p:nvSpPr>
          <p:spPr bwMode="auto">
            <a:xfrm>
              <a:off x="4173" y="2149"/>
              <a:ext cx="15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t</a:t>
              </a:r>
            </a:p>
          </p:txBody>
        </p:sp>
        <p:sp>
          <p:nvSpPr>
            <p:cNvPr id="7" name="Line 32"/>
            <p:cNvSpPr>
              <a:spLocks noChangeShapeType="1"/>
            </p:cNvSpPr>
            <p:nvPr/>
          </p:nvSpPr>
          <p:spPr bwMode="auto">
            <a:xfrm flipV="1">
              <a:off x="1180" y="1738"/>
              <a:ext cx="0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33"/>
            <p:cNvSpPr>
              <a:spLocks noChangeShapeType="1"/>
            </p:cNvSpPr>
            <p:nvPr/>
          </p:nvSpPr>
          <p:spPr bwMode="auto">
            <a:xfrm>
              <a:off x="1180" y="2142"/>
              <a:ext cx="3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34"/>
            <p:cNvSpPr txBox="1">
              <a:spLocks noChangeArrowheads="1"/>
            </p:cNvSpPr>
            <p:nvPr/>
          </p:nvSpPr>
          <p:spPr bwMode="auto">
            <a:xfrm>
              <a:off x="930" y="1738"/>
              <a:ext cx="22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 S </a:t>
              </a:r>
            </a:p>
          </p:txBody>
        </p:sp>
        <p:sp>
          <p:nvSpPr>
            <p:cNvPr id="10" name="Text Box 35"/>
            <p:cNvSpPr txBox="1">
              <a:spLocks noChangeArrowheads="1"/>
            </p:cNvSpPr>
            <p:nvPr/>
          </p:nvSpPr>
          <p:spPr bwMode="auto">
            <a:xfrm>
              <a:off x="1090" y="2050"/>
              <a:ext cx="15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0</a:t>
              </a:r>
            </a:p>
          </p:txBody>
        </p:sp>
        <p:grpSp>
          <p:nvGrpSpPr>
            <p:cNvPr id="11" name="Group 36"/>
            <p:cNvGrpSpPr>
              <a:grpSpLocks/>
            </p:cNvGrpSpPr>
            <p:nvPr/>
          </p:nvGrpSpPr>
          <p:grpSpPr bwMode="auto">
            <a:xfrm>
              <a:off x="1180" y="1922"/>
              <a:ext cx="2926" cy="202"/>
              <a:chOff x="975" y="1729"/>
              <a:chExt cx="2926" cy="250"/>
            </a:xfrm>
          </p:grpSpPr>
          <p:sp>
            <p:nvSpPr>
              <p:cNvPr id="12" name="Line 37"/>
              <p:cNvSpPr>
                <a:spLocks noChangeShapeType="1"/>
              </p:cNvSpPr>
              <p:nvPr/>
            </p:nvSpPr>
            <p:spPr bwMode="auto">
              <a:xfrm>
                <a:off x="975" y="1752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38"/>
              <p:cNvSpPr>
                <a:spLocks noChangeShapeType="1"/>
              </p:cNvSpPr>
              <p:nvPr/>
            </p:nvSpPr>
            <p:spPr bwMode="auto">
              <a:xfrm>
                <a:off x="1746" y="175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39"/>
              <p:cNvSpPr>
                <a:spLocks noChangeShapeType="1"/>
              </p:cNvSpPr>
              <p:nvPr/>
            </p:nvSpPr>
            <p:spPr bwMode="auto">
              <a:xfrm>
                <a:off x="1746" y="1979"/>
                <a:ext cx="12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40"/>
              <p:cNvSpPr>
                <a:spLocks noChangeShapeType="1"/>
              </p:cNvSpPr>
              <p:nvPr/>
            </p:nvSpPr>
            <p:spPr bwMode="auto">
              <a:xfrm flipV="1">
                <a:off x="2971" y="172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41"/>
              <p:cNvSpPr>
                <a:spLocks noChangeShapeType="1"/>
              </p:cNvSpPr>
              <p:nvPr/>
            </p:nvSpPr>
            <p:spPr bwMode="auto">
              <a:xfrm>
                <a:off x="2971" y="172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42"/>
              <p:cNvSpPr>
                <a:spLocks noChangeShapeType="1"/>
              </p:cNvSpPr>
              <p:nvPr/>
            </p:nvSpPr>
            <p:spPr bwMode="auto">
              <a:xfrm>
                <a:off x="3107" y="172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43"/>
              <p:cNvSpPr>
                <a:spLocks noChangeShapeType="1"/>
              </p:cNvSpPr>
              <p:nvPr/>
            </p:nvSpPr>
            <p:spPr bwMode="auto">
              <a:xfrm>
                <a:off x="3107" y="1979"/>
                <a:ext cx="7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" name="Line 45"/>
            <p:cNvSpPr>
              <a:spLocks noChangeShapeType="1"/>
            </p:cNvSpPr>
            <p:nvPr/>
          </p:nvSpPr>
          <p:spPr bwMode="auto">
            <a:xfrm>
              <a:off x="1180" y="2600"/>
              <a:ext cx="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7" name="Line 46"/>
            <p:cNvSpPr>
              <a:spLocks noChangeShapeType="1"/>
            </p:cNvSpPr>
            <p:nvPr/>
          </p:nvSpPr>
          <p:spPr bwMode="auto">
            <a:xfrm flipV="1">
              <a:off x="2155" y="2417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8" name="Line 47"/>
            <p:cNvSpPr>
              <a:spLocks noChangeShapeType="1"/>
            </p:cNvSpPr>
            <p:nvPr/>
          </p:nvSpPr>
          <p:spPr bwMode="auto">
            <a:xfrm>
              <a:off x="2155" y="2417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48"/>
            <p:cNvSpPr>
              <a:spLocks noChangeShapeType="1"/>
            </p:cNvSpPr>
            <p:nvPr/>
          </p:nvSpPr>
          <p:spPr bwMode="auto">
            <a:xfrm>
              <a:off x="2699" y="2417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49"/>
            <p:cNvSpPr>
              <a:spLocks noChangeShapeType="1"/>
            </p:cNvSpPr>
            <p:nvPr/>
          </p:nvSpPr>
          <p:spPr bwMode="auto">
            <a:xfrm>
              <a:off x="2699" y="2600"/>
              <a:ext cx="14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2916238" y="2714625"/>
            <a:ext cx="1587" cy="415448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3313113" y="2714625"/>
            <a:ext cx="1587" cy="415448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3627438" y="2714625"/>
            <a:ext cx="1587" cy="415448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3924300" y="2714625"/>
            <a:ext cx="20638" cy="4110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4483100" y="3074988"/>
            <a:ext cx="1588" cy="37496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4767263" y="3074988"/>
            <a:ext cx="1587" cy="3794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5248275" y="2714625"/>
            <a:ext cx="1588" cy="409575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5473700" y="2714625"/>
            <a:ext cx="1588" cy="4064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6" name="Line 58"/>
          <p:cNvSpPr>
            <a:spLocks noChangeShapeType="1"/>
          </p:cNvSpPr>
          <p:nvPr/>
        </p:nvSpPr>
        <p:spPr bwMode="auto">
          <a:xfrm>
            <a:off x="5805488" y="3003550"/>
            <a:ext cx="1587" cy="37750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3" name="Text Box 59"/>
          <p:cNvSpPr txBox="1">
            <a:spLocks noChangeArrowheads="1"/>
          </p:cNvSpPr>
          <p:nvPr/>
        </p:nvSpPr>
        <p:spPr bwMode="auto">
          <a:xfrm>
            <a:off x="1647825" y="5226050"/>
            <a:ext cx="381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7904" name="Text Box 60"/>
          <p:cNvSpPr txBox="1">
            <a:spLocks noChangeArrowheads="1"/>
          </p:cNvSpPr>
          <p:nvPr/>
        </p:nvSpPr>
        <p:spPr bwMode="auto">
          <a:xfrm>
            <a:off x="1643063" y="6308725"/>
            <a:ext cx="4810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latin typeface="Garamond" pitchFamily="18" charset="0"/>
                <a:ea typeface="宋体" pitchFamily="2" charset="-122"/>
              </a:rPr>
              <a:t>Q’</a:t>
            </a:r>
          </a:p>
        </p:txBody>
      </p:sp>
      <p:sp>
        <p:nvSpPr>
          <p:cNvPr id="37949" name="Line 61"/>
          <p:cNvSpPr>
            <a:spLocks noChangeShapeType="1"/>
          </p:cNvSpPr>
          <p:nvPr/>
        </p:nvSpPr>
        <p:spPr bwMode="auto">
          <a:xfrm>
            <a:off x="2090738" y="5745163"/>
            <a:ext cx="825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0" name="Line 62"/>
          <p:cNvSpPr>
            <a:spLocks noChangeShapeType="1"/>
          </p:cNvSpPr>
          <p:nvPr/>
        </p:nvSpPr>
        <p:spPr bwMode="auto">
          <a:xfrm>
            <a:off x="2901950" y="5380038"/>
            <a:ext cx="4048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1" name="Line 63"/>
          <p:cNvSpPr>
            <a:spLocks noChangeShapeType="1"/>
          </p:cNvSpPr>
          <p:nvPr/>
        </p:nvSpPr>
        <p:spPr bwMode="auto">
          <a:xfrm>
            <a:off x="3306763" y="5380038"/>
            <a:ext cx="333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2" name="Line 64"/>
          <p:cNvSpPr>
            <a:spLocks noChangeShapeType="1"/>
          </p:cNvSpPr>
          <p:nvPr/>
        </p:nvSpPr>
        <p:spPr bwMode="auto">
          <a:xfrm>
            <a:off x="3616325" y="5745163"/>
            <a:ext cx="333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3" name="Line 65"/>
          <p:cNvSpPr>
            <a:spLocks noChangeShapeType="1"/>
          </p:cNvSpPr>
          <p:nvPr/>
        </p:nvSpPr>
        <p:spPr bwMode="auto">
          <a:xfrm>
            <a:off x="3943350" y="5745163"/>
            <a:ext cx="831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4" name="Line 66"/>
          <p:cNvSpPr>
            <a:spLocks noChangeShapeType="1"/>
          </p:cNvSpPr>
          <p:nvPr/>
        </p:nvSpPr>
        <p:spPr bwMode="auto">
          <a:xfrm>
            <a:off x="4760913" y="5745163"/>
            <a:ext cx="4937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5" name="Line 67"/>
          <p:cNvSpPr>
            <a:spLocks noChangeShapeType="1"/>
          </p:cNvSpPr>
          <p:nvPr/>
        </p:nvSpPr>
        <p:spPr bwMode="auto">
          <a:xfrm>
            <a:off x="5241925" y="5380038"/>
            <a:ext cx="231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6" name="Line 68"/>
          <p:cNvSpPr>
            <a:spLocks noChangeShapeType="1"/>
          </p:cNvSpPr>
          <p:nvPr/>
        </p:nvSpPr>
        <p:spPr bwMode="auto">
          <a:xfrm>
            <a:off x="5473700" y="5380038"/>
            <a:ext cx="328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7" name="Line 69"/>
          <p:cNvSpPr>
            <a:spLocks noChangeShapeType="1"/>
          </p:cNvSpPr>
          <p:nvPr/>
        </p:nvSpPr>
        <p:spPr bwMode="auto">
          <a:xfrm flipV="1">
            <a:off x="5788025" y="5375275"/>
            <a:ext cx="981075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2909888" y="5375275"/>
            <a:ext cx="2338387" cy="369888"/>
            <a:chOff x="1492" y="3063"/>
            <a:chExt cx="1473" cy="288"/>
          </a:xfrm>
        </p:grpSpPr>
        <p:sp>
          <p:nvSpPr>
            <p:cNvPr id="37925" name="Line 71"/>
            <p:cNvSpPr>
              <a:spLocks noChangeShapeType="1"/>
            </p:cNvSpPr>
            <p:nvPr/>
          </p:nvSpPr>
          <p:spPr bwMode="auto">
            <a:xfrm>
              <a:off x="1492" y="306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"/>
            <p:cNvSpPr>
              <a:spLocks noChangeShapeType="1"/>
            </p:cNvSpPr>
            <p:nvPr/>
          </p:nvSpPr>
          <p:spPr bwMode="auto">
            <a:xfrm>
              <a:off x="1944" y="306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3"/>
            <p:cNvSpPr>
              <a:spLocks noChangeShapeType="1"/>
            </p:cNvSpPr>
            <p:nvPr/>
          </p:nvSpPr>
          <p:spPr bwMode="auto">
            <a:xfrm>
              <a:off x="2965" y="306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74"/>
          <p:cNvGrpSpPr>
            <a:grpSpLocks/>
          </p:cNvGrpSpPr>
          <p:nvPr/>
        </p:nvGrpSpPr>
        <p:grpSpPr bwMode="auto">
          <a:xfrm>
            <a:off x="2051050" y="6383338"/>
            <a:ext cx="4789488" cy="412750"/>
            <a:chOff x="951" y="3691"/>
            <a:chExt cx="3017" cy="322"/>
          </a:xfrm>
        </p:grpSpPr>
        <p:sp>
          <p:nvSpPr>
            <p:cNvPr id="37918" name="Line 75"/>
            <p:cNvSpPr>
              <a:spLocks noChangeShapeType="1"/>
            </p:cNvSpPr>
            <p:nvPr/>
          </p:nvSpPr>
          <p:spPr bwMode="auto">
            <a:xfrm>
              <a:off x="951" y="3691"/>
              <a:ext cx="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6"/>
            <p:cNvSpPr>
              <a:spLocks noChangeShapeType="1"/>
            </p:cNvSpPr>
            <p:nvPr/>
          </p:nvSpPr>
          <p:spPr bwMode="auto">
            <a:xfrm>
              <a:off x="1487" y="3691"/>
              <a:ext cx="0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7"/>
            <p:cNvSpPr>
              <a:spLocks noChangeShapeType="1"/>
            </p:cNvSpPr>
            <p:nvPr/>
          </p:nvSpPr>
          <p:spPr bwMode="auto">
            <a:xfrm>
              <a:off x="1487" y="4002"/>
              <a:ext cx="4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8"/>
            <p:cNvSpPr>
              <a:spLocks noChangeShapeType="1"/>
            </p:cNvSpPr>
            <p:nvPr/>
          </p:nvSpPr>
          <p:spPr bwMode="auto">
            <a:xfrm flipV="1">
              <a:off x="1937" y="3691"/>
              <a:ext cx="0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9"/>
            <p:cNvSpPr>
              <a:spLocks noChangeShapeType="1"/>
            </p:cNvSpPr>
            <p:nvPr/>
          </p:nvSpPr>
          <p:spPr bwMode="auto">
            <a:xfrm>
              <a:off x="1937" y="3691"/>
              <a:ext cx="1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80"/>
            <p:cNvSpPr>
              <a:spLocks noChangeShapeType="1"/>
            </p:cNvSpPr>
            <p:nvPr/>
          </p:nvSpPr>
          <p:spPr bwMode="auto">
            <a:xfrm>
              <a:off x="2961" y="3691"/>
              <a:ext cx="0" cy="3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81"/>
            <p:cNvSpPr>
              <a:spLocks noChangeShapeType="1"/>
            </p:cNvSpPr>
            <p:nvPr/>
          </p:nvSpPr>
          <p:spPr bwMode="auto">
            <a:xfrm>
              <a:off x="2961" y="4013"/>
              <a:ext cx="10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16" name="Rectangle 83"/>
          <p:cNvSpPr>
            <a:spLocks noGrp="1" noChangeArrowheads="1"/>
          </p:cNvSpPr>
          <p:nvPr>
            <p:ph type="body" idx="1"/>
          </p:nvPr>
        </p:nvSpPr>
        <p:spPr>
          <a:xfrm>
            <a:off x="457200" y="1343025"/>
            <a:ext cx="8229600" cy="1365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 smtClean="0"/>
              <a:t>练习</a:t>
            </a:r>
            <a:r>
              <a:rPr lang="en-US" altLang="zh-CN" sz="2400" dirty="0" smtClean="0"/>
              <a:t>5.2</a:t>
            </a:r>
            <a:r>
              <a:rPr lang="zh-CN" altLang="en-US" sz="2400" dirty="0" smtClean="0"/>
              <a:t>：已知高电平选通的</a:t>
            </a:r>
            <a:r>
              <a:rPr lang="en-US" altLang="zh-CN" sz="2400" dirty="0" smtClean="0"/>
              <a:t>RS</a:t>
            </a:r>
            <a:r>
              <a:rPr lang="zh-CN" altLang="en-US" sz="2400" dirty="0" smtClean="0"/>
              <a:t>锁存器的时钟信号和输入信号如图所示，试画出 </a:t>
            </a:r>
            <a:r>
              <a:rPr lang="en-US" altLang="zh-CN" sz="2400" dirty="0" smtClean="0"/>
              <a:t>Q </a:t>
            </a:r>
            <a:r>
              <a:rPr lang="zh-CN" altLang="en-US" sz="2400" dirty="0" smtClean="0"/>
              <a:t>和 </a:t>
            </a:r>
            <a:r>
              <a:rPr lang="en-US" altLang="zh-CN" sz="2400" dirty="0" smtClean="0"/>
              <a:t>Q‘ </a:t>
            </a:r>
            <a:r>
              <a:rPr lang="zh-CN" altLang="en-US" sz="2400" dirty="0" smtClean="0"/>
              <a:t>端的波形，设锁存器的初态为</a:t>
            </a:r>
            <a:r>
              <a:rPr lang="en-US" altLang="zh-CN" sz="2400" dirty="0" smtClean="0"/>
              <a:t>Q=0</a:t>
            </a:r>
            <a:r>
              <a:rPr lang="zh-CN" altLang="en-US" sz="2400" dirty="0" smtClean="0"/>
              <a:t>。</a:t>
            </a:r>
          </a:p>
        </p:txBody>
      </p:sp>
      <p:sp>
        <p:nvSpPr>
          <p:cNvPr id="37917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animBg="1"/>
      <p:bldP spid="37893" grpId="0" animBg="1"/>
      <p:bldP spid="37938" grpId="0" animBg="1"/>
      <p:bldP spid="37939" grpId="0" animBg="1"/>
      <p:bldP spid="37940" grpId="0" animBg="1"/>
      <p:bldP spid="37941" grpId="0" animBg="1"/>
      <p:bldP spid="37942" grpId="0" animBg="1"/>
      <p:bldP spid="37943" grpId="0" animBg="1"/>
      <p:bldP spid="37944" grpId="0" animBg="1"/>
      <p:bldP spid="37945" grpId="0" animBg="1"/>
      <p:bldP spid="37946" grpId="0" animBg="1"/>
      <p:bldP spid="37949" grpId="0" animBg="1"/>
      <p:bldP spid="37950" grpId="0" animBg="1"/>
      <p:bldP spid="37951" grpId="0" animBg="1"/>
      <p:bldP spid="37952" grpId="0" animBg="1"/>
      <p:bldP spid="37953" grpId="0" animBg="1"/>
      <p:bldP spid="37954" grpId="0" animBg="1"/>
      <p:bldP spid="37955" grpId="0" animBg="1"/>
      <p:bldP spid="37956" grpId="0" animBg="1"/>
      <p:bldP spid="379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</a:t>
            </a:r>
            <a:r>
              <a:rPr lang="zh-CN" altLang="en-US" dirty="0" smtClean="0"/>
              <a:t>锁存器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8064500" cy="86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S=D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R=D’</a:t>
            </a:r>
            <a:r>
              <a:rPr kumimoji="1" lang="zh-CN" altLang="en-US" dirty="0" smtClean="0"/>
              <a:t>代入选通</a:t>
            </a:r>
            <a:r>
              <a:rPr kumimoji="1" lang="en-US" altLang="zh-CN" dirty="0" smtClean="0"/>
              <a:t>RS</a:t>
            </a:r>
            <a:r>
              <a:rPr kumimoji="1" lang="zh-CN" altLang="en-US" dirty="0" smtClean="0"/>
              <a:t>锁存器的特性方程，得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锁存器的特性方程：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3284538"/>
            <a:ext cx="3995738" cy="2566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1258888" y="2276475"/>
          <a:ext cx="4249737" cy="627063"/>
        </p:xfrm>
        <a:graphic>
          <a:graphicData uri="http://schemas.openxmlformats.org/presentationml/2006/ole">
            <p:oleObj spid="_x0000_s8194" name="公式" r:id="rId5" imgW="1981080" imgH="291960" progId="Equations">
              <p:embed/>
            </p:oleObj>
          </a:graphicData>
        </a:graphic>
      </p:graphicFrame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5764213" y="2347913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（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CP=1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期间有效）</a:t>
            </a:r>
            <a:endParaRPr kumimoji="1" lang="zh-CN" altLang="en-US" sz="2800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6" cstate="print"/>
          <a:srcRect l="47221" t="64815" r="29861" b="19444"/>
          <a:stretch>
            <a:fillRect/>
          </a:stretch>
        </p:blipFill>
        <p:spPr bwMode="auto">
          <a:xfrm>
            <a:off x="5364163" y="3357563"/>
            <a:ext cx="3276600" cy="2133600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</p:spPr>
      </p:pic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2555875" y="6230938"/>
            <a:ext cx="6319838" cy="4572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charset="0"/>
                <a:ea typeface="宋体" pitchFamily="2" charset="-122"/>
              </a:rPr>
              <a:t>消除了</a:t>
            </a:r>
            <a:r>
              <a:rPr lang="en-US" altLang="zh-CN" sz="2400" b="1" dirty="0" smtClean="0">
                <a:latin typeface="Times New Roman" charset="0"/>
                <a:ea typeface="宋体" pitchFamily="2" charset="-122"/>
              </a:rPr>
              <a:t>RS</a:t>
            </a:r>
            <a:r>
              <a:rPr lang="zh-CN" altLang="en-US" sz="2400" b="1" dirty="0" smtClean="0">
                <a:latin typeface="Times New Roman" charset="0"/>
                <a:ea typeface="宋体" pitchFamily="2" charset="-122"/>
              </a:rPr>
              <a:t>锁存器</a:t>
            </a:r>
            <a:r>
              <a:rPr lang="zh-CN" altLang="en-US" sz="2400" b="1" dirty="0">
                <a:latin typeface="Times New Roman" charset="0"/>
                <a:ea typeface="宋体" pitchFamily="2" charset="-122"/>
              </a:rPr>
              <a:t>中</a:t>
            </a:r>
            <a:r>
              <a:rPr lang="en-US" altLang="zh-CN" sz="2400" b="1" dirty="0" smtClean="0">
                <a:latin typeface="Times New Roman" charset="0"/>
                <a:ea typeface="宋体" pitchFamily="2" charset="-122"/>
              </a:rPr>
              <a:t>R=S=1</a:t>
            </a:r>
            <a:r>
              <a:rPr lang="zh-CN" altLang="en-US" sz="2400" b="1" dirty="0" smtClean="0">
                <a:latin typeface="Times New Roman" charset="0"/>
                <a:ea typeface="宋体" pitchFamily="2" charset="-122"/>
              </a:rPr>
              <a:t>的</a:t>
            </a:r>
            <a:r>
              <a:rPr lang="zh-CN" altLang="en-US" sz="2400" b="1" dirty="0">
                <a:latin typeface="Times New Roman" charset="0"/>
                <a:ea typeface="宋体" pitchFamily="2" charset="-122"/>
              </a:rPr>
              <a:t>不稳定状态。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/>
      <p:bldP spid="389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高电平选通的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锁存器的时序图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485775" y="2325688"/>
            <a:ext cx="990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CP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461963" y="3468688"/>
            <a:ext cx="990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D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468313" y="4764088"/>
            <a:ext cx="990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457450" y="1628775"/>
            <a:ext cx="1214438" cy="4005263"/>
          </a:xfrm>
          <a:prstGeom prst="rect">
            <a:avLst/>
          </a:prstGeom>
          <a:solidFill>
            <a:srgbClr val="0000FF">
              <a:alpha val="1490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4932363" y="1628775"/>
            <a:ext cx="1214437" cy="4005263"/>
          </a:xfrm>
          <a:prstGeom prst="rect">
            <a:avLst/>
          </a:prstGeom>
          <a:solidFill>
            <a:srgbClr val="0000FF">
              <a:alpha val="1490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7407275" y="1628775"/>
            <a:ext cx="1214438" cy="4005263"/>
          </a:xfrm>
          <a:prstGeom prst="rect">
            <a:avLst/>
          </a:prstGeom>
          <a:solidFill>
            <a:srgbClr val="0000FF">
              <a:alpha val="1490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38921" name="AutoShape 10"/>
          <p:cNvSpPr>
            <a:spLocks noChangeAspect="1" noChangeArrowheads="1" noTextEdit="1"/>
          </p:cNvSpPr>
          <p:nvPr/>
        </p:nvSpPr>
        <p:spPr bwMode="auto">
          <a:xfrm>
            <a:off x="1557338" y="1995488"/>
            <a:ext cx="6735762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2" name="Freeform 11"/>
          <p:cNvSpPr>
            <a:spLocks/>
          </p:cNvSpPr>
          <p:nvPr/>
        </p:nvSpPr>
        <p:spPr bwMode="auto">
          <a:xfrm>
            <a:off x="1608138" y="2049463"/>
            <a:ext cx="6635750" cy="882650"/>
          </a:xfrm>
          <a:custGeom>
            <a:avLst/>
            <a:gdLst>
              <a:gd name="T0" fmla="*/ 0 w 4180"/>
              <a:gd name="T1" fmla="*/ 2147483647 h 556"/>
              <a:gd name="T2" fmla="*/ 2147483647 w 4180"/>
              <a:gd name="T3" fmla="*/ 2147483647 h 556"/>
              <a:gd name="T4" fmla="*/ 2147483647 w 4180"/>
              <a:gd name="T5" fmla="*/ 0 h 556"/>
              <a:gd name="T6" fmla="*/ 2147483647 w 4180"/>
              <a:gd name="T7" fmla="*/ 0 h 556"/>
              <a:gd name="T8" fmla="*/ 2147483647 w 4180"/>
              <a:gd name="T9" fmla="*/ 2147483647 h 556"/>
              <a:gd name="T10" fmla="*/ 2147483647 w 4180"/>
              <a:gd name="T11" fmla="*/ 2147483647 h 556"/>
              <a:gd name="T12" fmla="*/ 2147483647 w 4180"/>
              <a:gd name="T13" fmla="*/ 0 h 556"/>
              <a:gd name="T14" fmla="*/ 2147483647 w 4180"/>
              <a:gd name="T15" fmla="*/ 0 h 556"/>
              <a:gd name="T16" fmla="*/ 2147483647 w 4180"/>
              <a:gd name="T17" fmla="*/ 2147483647 h 556"/>
              <a:gd name="T18" fmla="*/ 2147483647 w 4180"/>
              <a:gd name="T19" fmla="*/ 2147483647 h 556"/>
              <a:gd name="T20" fmla="*/ 2147483647 w 4180"/>
              <a:gd name="T21" fmla="*/ 0 h 556"/>
              <a:gd name="T22" fmla="*/ 2147483647 w 4180"/>
              <a:gd name="T23" fmla="*/ 0 h 5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180"/>
              <a:gd name="T37" fmla="*/ 0 h 556"/>
              <a:gd name="T38" fmla="*/ 4180 w 4180"/>
              <a:gd name="T39" fmla="*/ 556 h 55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180" h="556">
                <a:moveTo>
                  <a:pt x="0" y="556"/>
                </a:moveTo>
                <a:lnTo>
                  <a:pt x="523" y="556"/>
                </a:lnTo>
                <a:lnTo>
                  <a:pt x="523" y="0"/>
                </a:lnTo>
                <a:lnTo>
                  <a:pt x="1306" y="0"/>
                </a:lnTo>
                <a:lnTo>
                  <a:pt x="1306" y="556"/>
                </a:lnTo>
                <a:lnTo>
                  <a:pt x="2090" y="556"/>
                </a:lnTo>
                <a:lnTo>
                  <a:pt x="2090" y="0"/>
                </a:lnTo>
                <a:lnTo>
                  <a:pt x="2873" y="0"/>
                </a:lnTo>
                <a:lnTo>
                  <a:pt x="2873" y="556"/>
                </a:lnTo>
                <a:lnTo>
                  <a:pt x="3657" y="556"/>
                </a:lnTo>
                <a:lnTo>
                  <a:pt x="3657" y="0"/>
                </a:lnTo>
                <a:lnTo>
                  <a:pt x="4180" y="0"/>
                </a:lnTo>
              </a:path>
            </a:pathLst>
          </a:cu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3" name="Freeform 12"/>
          <p:cNvSpPr>
            <a:spLocks/>
          </p:cNvSpPr>
          <p:nvPr/>
        </p:nvSpPr>
        <p:spPr bwMode="auto">
          <a:xfrm>
            <a:off x="6999288" y="3373438"/>
            <a:ext cx="1244600" cy="882650"/>
          </a:xfrm>
          <a:custGeom>
            <a:avLst/>
            <a:gdLst>
              <a:gd name="T0" fmla="*/ 0 w 784"/>
              <a:gd name="T1" fmla="*/ 2147483647 h 556"/>
              <a:gd name="T2" fmla="*/ 0 w 784"/>
              <a:gd name="T3" fmla="*/ 0 h 556"/>
              <a:gd name="T4" fmla="*/ 2147483647 w 784"/>
              <a:gd name="T5" fmla="*/ 0 h 556"/>
              <a:gd name="T6" fmla="*/ 2147483647 w 784"/>
              <a:gd name="T7" fmla="*/ 2147483647 h 556"/>
              <a:gd name="T8" fmla="*/ 2147483647 w 784"/>
              <a:gd name="T9" fmla="*/ 2147483647 h 5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4"/>
              <a:gd name="T16" fmla="*/ 0 h 556"/>
              <a:gd name="T17" fmla="*/ 784 w 784"/>
              <a:gd name="T18" fmla="*/ 556 h 5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4" h="556">
                <a:moveTo>
                  <a:pt x="0" y="556"/>
                </a:moveTo>
                <a:lnTo>
                  <a:pt x="0" y="0"/>
                </a:lnTo>
                <a:lnTo>
                  <a:pt x="523" y="0"/>
                </a:lnTo>
                <a:lnTo>
                  <a:pt x="523" y="556"/>
                </a:lnTo>
                <a:lnTo>
                  <a:pt x="784" y="556"/>
                </a:lnTo>
              </a:path>
            </a:pathLst>
          </a:cu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4" name="Freeform 13"/>
          <p:cNvSpPr>
            <a:spLocks/>
          </p:cNvSpPr>
          <p:nvPr/>
        </p:nvSpPr>
        <p:spPr bwMode="auto">
          <a:xfrm>
            <a:off x="1608138" y="3373438"/>
            <a:ext cx="5391150" cy="882650"/>
          </a:xfrm>
          <a:custGeom>
            <a:avLst/>
            <a:gdLst>
              <a:gd name="T0" fmla="*/ 0 w 3396"/>
              <a:gd name="T1" fmla="*/ 0 h 556"/>
              <a:gd name="T2" fmla="*/ 2147483647 w 3396"/>
              <a:gd name="T3" fmla="*/ 0 h 556"/>
              <a:gd name="T4" fmla="*/ 2147483647 w 3396"/>
              <a:gd name="T5" fmla="*/ 2147483647 h 556"/>
              <a:gd name="T6" fmla="*/ 2147483647 w 3396"/>
              <a:gd name="T7" fmla="*/ 2147483647 h 556"/>
              <a:gd name="T8" fmla="*/ 2147483647 w 3396"/>
              <a:gd name="T9" fmla="*/ 0 h 556"/>
              <a:gd name="T10" fmla="*/ 2147483647 w 3396"/>
              <a:gd name="T11" fmla="*/ 0 h 556"/>
              <a:gd name="T12" fmla="*/ 2147483647 w 3396"/>
              <a:gd name="T13" fmla="*/ 2147483647 h 556"/>
              <a:gd name="T14" fmla="*/ 2147483647 w 3396"/>
              <a:gd name="T15" fmla="*/ 2147483647 h 556"/>
              <a:gd name="T16" fmla="*/ 2147483647 w 3396"/>
              <a:gd name="T17" fmla="*/ 0 h 556"/>
              <a:gd name="T18" fmla="*/ 2147483647 w 3396"/>
              <a:gd name="T19" fmla="*/ 0 h 556"/>
              <a:gd name="T20" fmla="*/ 2147483647 w 3396"/>
              <a:gd name="T21" fmla="*/ 2147483647 h 556"/>
              <a:gd name="T22" fmla="*/ 2147483647 w 3396"/>
              <a:gd name="T23" fmla="*/ 2147483647 h 5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396"/>
              <a:gd name="T37" fmla="*/ 0 h 556"/>
              <a:gd name="T38" fmla="*/ 3396 w 3396"/>
              <a:gd name="T39" fmla="*/ 556 h 55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396" h="556">
                <a:moveTo>
                  <a:pt x="0" y="0"/>
                </a:moveTo>
                <a:lnTo>
                  <a:pt x="784" y="0"/>
                </a:lnTo>
                <a:lnTo>
                  <a:pt x="784" y="556"/>
                </a:lnTo>
                <a:lnTo>
                  <a:pt x="1567" y="556"/>
                </a:lnTo>
                <a:lnTo>
                  <a:pt x="1567" y="0"/>
                </a:lnTo>
                <a:lnTo>
                  <a:pt x="2352" y="0"/>
                </a:lnTo>
                <a:lnTo>
                  <a:pt x="2352" y="556"/>
                </a:lnTo>
                <a:lnTo>
                  <a:pt x="2625" y="556"/>
                </a:lnTo>
                <a:lnTo>
                  <a:pt x="2625" y="0"/>
                </a:lnTo>
                <a:lnTo>
                  <a:pt x="3135" y="0"/>
                </a:lnTo>
                <a:lnTo>
                  <a:pt x="3135" y="556"/>
                </a:lnTo>
                <a:lnTo>
                  <a:pt x="3396" y="556"/>
                </a:lnTo>
              </a:path>
            </a:pathLst>
          </a:cu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auto">
          <a:xfrm>
            <a:off x="2457450" y="2049463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>
            <a:off x="2862263" y="2049463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>
            <a:off x="3671888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>
            <a:off x="4090988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>
            <a:off x="4932363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>
            <a:off x="5337175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>
            <a:off x="5772150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2" name="Line 21"/>
          <p:cNvSpPr>
            <a:spLocks noChangeShapeType="1"/>
          </p:cNvSpPr>
          <p:nvPr/>
        </p:nvSpPr>
        <p:spPr bwMode="auto">
          <a:xfrm>
            <a:off x="6175375" y="2019300"/>
            <a:ext cx="0" cy="3808413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3" name="Line 22"/>
          <p:cNvSpPr>
            <a:spLocks noChangeShapeType="1"/>
          </p:cNvSpPr>
          <p:nvPr/>
        </p:nvSpPr>
        <p:spPr bwMode="auto">
          <a:xfrm>
            <a:off x="7407275" y="2033588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4" name="Line 23"/>
          <p:cNvSpPr>
            <a:spLocks noChangeShapeType="1"/>
          </p:cNvSpPr>
          <p:nvPr/>
        </p:nvSpPr>
        <p:spPr bwMode="auto">
          <a:xfrm>
            <a:off x="7812088" y="2043113"/>
            <a:ext cx="0" cy="3808412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>
            <a:off x="1528763" y="5634038"/>
            <a:ext cx="9286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1" name="Line 25"/>
          <p:cNvSpPr>
            <a:spLocks noChangeShapeType="1"/>
          </p:cNvSpPr>
          <p:nvPr/>
        </p:nvSpPr>
        <p:spPr bwMode="auto">
          <a:xfrm>
            <a:off x="2457450" y="4776788"/>
            <a:ext cx="3889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2" name="Line 26"/>
          <p:cNvSpPr>
            <a:spLocks noChangeShapeType="1"/>
          </p:cNvSpPr>
          <p:nvPr/>
        </p:nvSpPr>
        <p:spPr bwMode="auto">
          <a:xfrm>
            <a:off x="2862263" y="5641975"/>
            <a:ext cx="809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3" name="Line 27"/>
          <p:cNvSpPr>
            <a:spLocks noChangeShapeType="1"/>
          </p:cNvSpPr>
          <p:nvPr/>
        </p:nvSpPr>
        <p:spPr bwMode="auto">
          <a:xfrm flipV="1">
            <a:off x="3671888" y="5641975"/>
            <a:ext cx="1260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4" name="Line 28"/>
          <p:cNvSpPr>
            <a:spLocks noChangeShapeType="1"/>
          </p:cNvSpPr>
          <p:nvPr/>
        </p:nvSpPr>
        <p:spPr bwMode="auto">
          <a:xfrm>
            <a:off x="4948238" y="4776788"/>
            <a:ext cx="388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5" name="Line 29"/>
          <p:cNvSpPr>
            <a:spLocks noChangeShapeType="1"/>
          </p:cNvSpPr>
          <p:nvPr/>
        </p:nvSpPr>
        <p:spPr bwMode="auto">
          <a:xfrm>
            <a:off x="5368925" y="5648325"/>
            <a:ext cx="3889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6" name="Line 30"/>
          <p:cNvSpPr>
            <a:spLocks noChangeShapeType="1"/>
          </p:cNvSpPr>
          <p:nvPr/>
        </p:nvSpPr>
        <p:spPr bwMode="auto">
          <a:xfrm>
            <a:off x="5786438" y="4778375"/>
            <a:ext cx="388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7" name="Line 31"/>
          <p:cNvSpPr>
            <a:spLocks noChangeShapeType="1"/>
          </p:cNvSpPr>
          <p:nvPr/>
        </p:nvSpPr>
        <p:spPr bwMode="auto">
          <a:xfrm flipV="1">
            <a:off x="6146800" y="4776788"/>
            <a:ext cx="12604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8" name="Line 32"/>
          <p:cNvSpPr>
            <a:spLocks noChangeShapeType="1"/>
          </p:cNvSpPr>
          <p:nvPr/>
        </p:nvSpPr>
        <p:spPr bwMode="auto">
          <a:xfrm>
            <a:off x="7407275" y="4778375"/>
            <a:ext cx="3889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7827963" y="5648325"/>
            <a:ext cx="3889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>
            <a:off x="2457450" y="4772025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2862263" y="4776788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>
            <a:off x="4932363" y="4778375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>
            <a:off x="5351463" y="4792663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5786438" y="4778375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7810500" y="4792663"/>
            <a:ext cx="0" cy="869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4" grpId="0" animBg="1"/>
      <p:bldP spid="39945" grpId="0" animBg="1"/>
      <p:bldP spid="39960" grpId="0" animBg="1"/>
      <p:bldP spid="39961" grpId="0" animBg="1"/>
      <p:bldP spid="39962" grpId="0" animBg="1"/>
      <p:bldP spid="39963" grpId="0" animBg="1"/>
      <p:bldP spid="39964" grpId="0" animBg="1"/>
      <p:bldP spid="39965" grpId="0" animBg="1"/>
      <p:bldP spid="39966" grpId="0" animBg="1"/>
      <p:bldP spid="39967" grpId="0" animBg="1"/>
      <p:bldP spid="39968" grpId="0" animBg="1"/>
      <p:bldP spid="39969" grpId="0" animBg="1"/>
      <p:bldP spid="39970" grpId="0" animBg="1"/>
      <p:bldP spid="39971" grpId="0" animBg="1"/>
      <p:bldP spid="39972" grpId="0" animBg="1"/>
      <p:bldP spid="39973" grpId="0" animBg="1"/>
      <p:bldP spid="39974" grpId="0" animBg="1"/>
      <p:bldP spid="399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锁存器的空翻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57338"/>
            <a:ext cx="7781925" cy="1131887"/>
          </a:xfrm>
        </p:spPr>
        <p:txBody>
          <a:bodyPr/>
          <a:lstStyle/>
          <a:p>
            <a:pPr eaLnBrk="1" hangingPunct="1"/>
            <a:r>
              <a:rPr kumimoji="1" lang="zh-CN" altLang="en-US" dirty="0" smtClean="0"/>
              <a:t>锁存器在一个</a:t>
            </a:r>
            <a:r>
              <a:rPr kumimoji="1" lang="en-US" altLang="zh-CN" i="1" dirty="0" smtClean="0"/>
              <a:t>CP</a:t>
            </a:r>
            <a:r>
              <a:rPr kumimoji="1" lang="zh-CN" altLang="en-US" dirty="0" smtClean="0"/>
              <a:t>脉冲作用后，出现</a:t>
            </a:r>
            <a:r>
              <a:rPr kumimoji="1" lang="zh-CN" altLang="en-US" dirty="0" smtClean="0">
                <a:solidFill>
                  <a:srgbClr val="FF3300"/>
                </a:solidFill>
              </a:rPr>
              <a:t>两次或两次以上翻转</a:t>
            </a:r>
            <a:r>
              <a:rPr kumimoji="1" lang="zh-CN" altLang="en-US" dirty="0" smtClean="0"/>
              <a:t>的现象称为空翻。</a:t>
            </a:r>
          </a:p>
        </p:txBody>
      </p:sp>
      <p:pic>
        <p:nvPicPr>
          <p:cNvPr id="40964" name="Picture 4" descr="R96A03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2852738"/>
            <a:ext cx="4106863" cy="2484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0965" name="AutoShape 5"/>
          <p:cNvSpPr>
            <a:spLocks noChangeArrowheads="1"/>
          </p:cNvSpPr>
          <p:nvPr/>
        </p:nvSpPr>
        <p:spPr bwMode="auto">
          <a:xfrm>
            <a:off x="1619250" y="5734050"/>
            <a:ext cx="2187575" cy="636588"/>
          </a:xfrm>
          <a:prstGeom prst="wedgeRoundRectCallout">
            <a:avLst>
              <a:gd name="adj1" fmla="val -7694"/>
              <a:gd name="adj2" fmla="val -12556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400" b="1" dirty="0" smtClean="0">
                <a:latin typeface="Times New Roman" charset="0"/>
                <a:ea typeface="宋体" pitchFamily="2" charset="-122"/>
              </a:rPr>
              <a:t>电平选通方式</a:t>
            </a:r>
            <a:endParaRPr lang="zh-CN" altLang="en-US" sz="2400" b="1" dirty="0">
              <a:latin typeface="Times New Roman" charset="0"/>
              <a:ea typeface="宋体" pitchFamily="2" charset="-122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508625" y="3068638"/>
            <a:ext cx="3240088" cy="1754326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i="1" dirty="0">
                <a:latin typeface="Times New Roman" charset="0"/>
                <a:ea typeface="宋体" pitchFamily="2" charset="-122"/>
              </a:rPr>
              <a:t>解决： 每个</a:t>
            </a:r>
            <a:r>
              <a:rPr lang="en-US" altLang="zh-CN" sz="2400" b="1" i="1" dirty="0">
                <a:latin typeface="Times New Roman" charset="0"/>
                <a:ea typeface="宋体" pitchFamily="2" charset="-122"/>
              </a:rPr>
              <a:t>CP</a:t>
            </a:r>
            <a:r>
              <a:rPr lang="zh-CN" altLang="en-US" sz="2400" b="1" i="1" dirty="0">
                <a:latin typeface="Times New Roman" charset="0"/>
                <a:ea typeface="宋体" pitchFamily="2" charset="-122"/>
              </a:rPr>
              <a:t>周期里输出端的状态只能改变一次</a:t>
            </a:r>
            <a:r>
              <a:rPr lang="en-US" altLang="zh-CN" sz="2400" b="1" i="1" dirty="0">
                <a:latin typeface="Times New Roman" charset="0"/>
                <a:ea typeface="宋体" pitchFamily="2" charset="-122"/>
              </a:rPr>
              <a:t>.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 i="1" dirty="0" smtClean="0">
                <a:latin typeface="Times New Roman" charset="0"/>
                <a:ea typeface="宋体" pitchFamily="2" charset="-122"/>
              </a:rPr>
              <a:t>=&gt;</a:t>
            </a:r>
            <a:r>
              <a:rPr lang="zh-CN" altLang="en-US" sz="2400" b="1" i="1" dirty="0" smtClean="0">
                <a:latin typeface="Times New Roman" charset="0"/>
                <a:ea typeface="宋体" pitchFamily="2" charset="-122"/>
              </a:rPr>
              <a:t>边沿触发器</a:t>
            </a:r>
            <a:endParaRPr lang="zh-CN" altLang="en-US" sz="2400" b="1" i="1" dirty="0">
              <a:latin typeface="Times New Roman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989138"/>
            <a:ext cx="6257925" cy="3328987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时序电路模型</a:t>
            </a:r>
          </a:p>
          <a:p>
            <a:pPr eaLnBrk="1" hangingPunct="1"/>
            <a:r>
              <a:rPr lang="zh-CN" altLang="en-US" smtClean="0"/>
              <a:t>触发器</a:t>
            </a:r>
          </a:p>
          <a:p>
            <a:pPr eaLnBrk="1" hangingPunct="1"/>
            <a:r>
              <a:rPr lang="zh-CN" altLang="en-US" smtClean="0"/>
              <a:t>计数器</a:t>
            </a:r>
          </a:p>
          <a:p>
            <a:pPr eaLnBrk="1" hangingPunct="1"/>
            <a:r>
              <a:rPr lang="zh-CN" altLang="en-US" smtClean="0"/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边沿触发器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351837" cy="2160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触发器的次态只取决于时钟信号上升沿（或下降沿）到达时刻的输入信号的状态。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例：已知边沿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r>
              <a:rPr lang="en-US" altLang="zh-CN" dirty="0" smtClean="0"/>
              <a:t>(</a:t>
            </a:r>
            <a:r>
              <a:rPr lang="zh-CN" altLang="en-US" dirty="0" smtClean="0"/>
              <a:t>正边沿翻转）的时钟信号和输入信号如图所示，试画出 </a:t>
            </a:r>
            <a:r>
              <a:rPr lang="en-US" altLang="zh-CN" dirty="0" smtClean="0"/>
              <a:t>Q </a:t>
            </a:r>
            <a:r>
              <a:rPr lang="zh-CN" altLang="en-US" dirty="0" smtClean="0"/>
              <a:t>端的波形，设触发器的初态为</a:t>
            </a:r>
            <a:r>
              <a:rPr lang="en-US" altLang="zh-CN" dirty="0" smtClean="0"/>
              <a:t>Q=0</a:t>
            </a:r>
            <a:r>
              <a:rPr lang="zh-CN" altLang="en-US" dirty="0" smtClean="0"/>
              <a:t>。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2" cstate="print"/>
          <a:srcRect l="3084" t="8553" r="2461" b="35410"/>
          <a:stretch>
            <a:fillRect/>
          </a:stretch>
        </p:blipFill>
        <p:spPr bwMode="auto">
          <a:xfrm>
            <a:off x="1754188" y="3573463"/>
            <a:ext cx="605790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3" cstate="print"/>
          <a:srcRect l="4433" b="24767"/>
          <a:stretch>
            <a:fillRect/>
          </a:stretch>
        </p:blipFill>
        <p:spPr bwMode="auto">
          <a:xfrm>
            <a:off x="1835150" y="5661025"/>
            <a:ext cx="579596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Line 7"/>
          <p:cNvSpPr>
            <a:spLocks noChangeShapeType="1"/>
          </p:cNvSpPr>
          <p:nvPr/>
        </p:nvSpPr>
        <p:spPr bwMode="auto">
          <a:xfrm>
            <a:off x="3708400" y="4508500"/>
            <a:ext cx="0" cy="187325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9" name="Line 8"/>
          <p:cNvSpPr>
            <a:spLocks noChangeShapeType="1"/>
          </p:cNvSpPr>
          <p:nvPr/>
        </p:nvSpPr>
        <p:spPr bwMode="auto">
          <a:xfrm>
            <a:off x="4716463" y="4508500"/>
            <a:ext cx="0" cy="187325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0" name="Line 9"/>
          <p:cNvSpPr>
            <a:spLocks noChangeShapeType="1"/>
          </p:cNvSpPr>
          <p:nvPr/>
        </p:nvSpPr>
        <p:spPr bwMode="auto">
          <a:xfrm>
            <a:off x="5724525" y="4508500"/>
            <a:ext cx="0" cy="187325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>
            <a:off x="2700338" y="4508500"/>
            <a:ext cx="0" cy="187325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JK</a:t>
            </a:r>
            <a:r>
              <a:rPr lang="zh-CN" altLang="en-US" dirty="0" smtClean="0"/>
              <a:t>触发器</a:t>
            </a:r>
            <a:endParaRPr lang="zh-CN" altLang="en-US" dirty="0" smtClean="0"/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12875"/>
            <a:ext cx="8135937" cy="1655763"/>
          </a:xfrm>
        </p:spPr>
        <p:txBody>
          <a:bodyPr/>
          <a:lstStyle/>
          <a:p>
            <a:pPr eaLnBrk="1" hangingPunct="1"/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S=</a:t>
            </a:r>
            <a:r>
              <a:rPr kumimoji="1" lang="en-US" altLang="zh-CN" dirty="0" err="1" smtClean="0"/>
              <a:t>JQ</a:t>
            </a:r>
            <a:r>
              <a:rPr kumimoji="1" lang="en-US" altLang="zh-CN" baseline="30000" dirty="0" err="1" smtClean="0"/>
              <a:t>n</a:t>
            </a:r>
            <a:r>
              <a:rPr kumimoji="1" lang="en-US" altLang="zh-CN" baseline="30000" dirty="0" smtClean="0"/>
              <a:t>’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R=</a:t>
            </a:r>
            <a:r>
              <a:rPr kumimoji="1" lang="en-US" altLang="zh-CN" dirty="0" err="1" smtClean="0"/>
              <a:t>KQ</a:t>
            </a:r>
            <a:r>
              <a:rPr kumimoji="1" lang="en-US" altLang="zh-CN" baseline="30000" dirty="0" err="1" smtClean="0"/>
              <a:t>n</a:t>
            </a:r>
            <a:r>
              <a:rPr kumimoji="1" lang="zh-CN" altLang="en-US" dirty="0" smtClean="0"/>
              <a:t>代入</a:t>
            </a:r>
            <a:r>
              <a:rPr kumimoji="1" lang="en-US" altLang="zh-CN" dirty="0" smtClean="0"/>
              <a:t>RS</a:t>
            </a:r>
            <a:r>
              <a:rPr lang="zh-CN" altLang="en-US" dirty="0" smtClean="0"/>
              <a:t>触发</a:t>
            </a:r>
            <a:r>
              <a:rPr kumimoji="1" lang="zh-CN" altLang="en-US" dirty="0" smtClean="0"/>
              <a:t>器</a:t>
            </a:r>
            <a:r>
              <a:rPr kumimoji="1" lang="zh-CN" altLang="en-US" dirty="0" smtClean="0"/>
              <a:t>的特性方程，得到</a:t>
            </a:r>
            <a:r>
              <a:rPr kumimoji="1" lang="en-US" altLang="zh-CN" dirty="0" smtClean="0"/>
              <a:t>JK</a:t>
            </a:r>
            <a:r>
              <a:rPr lang="zh-CN" altLang="en-US" dirty="0" smtClean="0"/>
              <a:t>触发</a:t>
            </a:r>
            <a:r>
              <a:rPr kumimoji="1" lang="zh-CN" altLang="en-US" dirty="0" smtClean="0"/>
              <a:t>器</a:t>
            </a:r>
            <a:r>
              <a:rPr kumimoji="1" lang="zh-CN" altLang="en-US" dirty="0" smtClean="0"/>
              <a:t>的特性方程：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042988" y="2489200"/>
          <a:ext cx="2665412" cy="1511300"/>
        </p:xfrm>
        <a:graphic>
          <a:graphicData uri="http://schemas.openxmlformats.org/presentationml/2006/ole">
            <p:oleObj spid="_x0000_s9218" name="公式" r:id="rId4" imgW="1346040" imgH="761760" progId="Equations">
              <p:embed/>
            </p:oleObj>
          </a:graphicData>
        </a:graphic>
      </p:graphicFrame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1116013" y="4365625"/>
            <a:ext cx="2763837" cy="2255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40967" name="Object 7"/>
          <p:cNvGraphicFramePr>
            <a:graphicFrameLocks noChangeAspect="1"/>
          </p:cNvGraphicFramePr>
          <p:nvPr>
            <p:ph sz="half" idx="2"/>
          </p:nvPr>
        </p:nvGraphicFramePr>
        <p:xfrm>
          <a:off x="5364163" y="2924175"/>
          <a:ext cx="3187700" cy="3709988"/>
        </p:xfrm>
        <a:graphic>
          <a:graphicData uri="http://schemas.openxmlformats.org/presentationml/2006/ole">
            <p:oleObj spid="_x0000_s9219" name="Visio" r:id="rId6" imgW="2197656" imgH="255770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下降</a:t>
            </a:r>
            <a:r>
              <a:rPr lang="zh-CN" altLang="en-US" dirty="0" smtClean="0"/>
              <a:t>沿触发的</a:t>
            </a:r>
            <a:r>
              <a:rPr lang="en-US" altLang="zh-CN" dirty="0" smtClean="0"/>
              <a:t>JK</a:t>
            </a:r>
            <a:r>
              <a:rPr lang="zh-CN" altLang="en-US" dirty="0" smtClean="0"/>
              <a:t>触发器</a:t>
            </a:r>
            <a:r>
              <a:rPr lang="zh-CN" altLang="en-US" dirty="0" smtClean="0"/>
              <a:t>的时序图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900113" y="1743075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CP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900113" y="2581275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J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900113" y="3648075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K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900113" y="4486275"/>
            <a:ext cx="91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39944" name="AutoShape 9"/>
          <p:cNvSpPr>
            <a:spLocks noChangeAspect="1" noChangeArrowheads="1" noTextEdit="1"/>
          </p:cNvSpPr>
          <p:nvPr/>
        </p:nvSpPr>
        <p:spPr bwMode="auto">
          <a:xfrm>
            <a:off x="2195513" y="1590675"/>
            <a:ext cx="6096000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5" name="Freeform 10"/>
          <p:cNvSpPr>
            <a:spLocks/>
          </p:cNvSpPr>
          <p:nvPr/>
        </p:nvSpPr>
        <p:spPr bwMode="auto">
          <a:xfrm>
            <a:off x="2233613" y="1628775"/>
            <a:ext cx="3274491" cy="635000"/>
          </a:xfrm>
          <a:custGeom>
            <a:avLst/>
            <a:gdLst>
              <a:gd name="T0" fmla="*/ 0 w 3792"/>
              <a:gd name="T1" fmla="*/ 0 h 400"/>
              <a:gd name="T2" fmla="*/ 2147483647 w 3792"/>
              <a:gd name="T3" fmla="*/ 0 h 400"/>
              <a:gd name="T4" fmla="*/ 2147483647 w 3792"/>
              <a:gd name="T5" fmla="*/ 2147483647 h 400"/>
              <a:gd name="T6" fmla="*/ 2147483647 w 3792"/>
              <a:gd name="T7" fmla="*/ 2147483647 h 400"/>
              <a:gd name="T8" fmla="*/ 2147483647 w 3792"/>
              <a:gd name="T9" fmla="*/ 0 h 400"/>
              <a:gd name="T10" fmla="*/ 2147483647 w 3792"/>
              <a:gd name="T11" fmla="*/ 0 h 400"/>
              <a:gd name="T12" fmla="*/ 2147483647 w 3792"/>
              <a:gd name="T13" fmla="*/ 2147483647 h 400"/>
              <a:gd name="T14" fmla="*/ 2147483647 w 3792"/>
              <a:gd name="T15" fmla="*/ 2147483647 h 4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92"/>
              <a:gd name="T25" fmla="*/ 0 h 400"/>
              <a:gd name="T26" fmla="*/ 3792 w 3792"/>
              <a:gd name="T27" fmla="*/ 400 h 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92" h="400">
                <a:moveTo>
                  <a:pt x="0" y="0"/>
                </a:moveTo>
                <a:lnTo>
                  <a:pt x="799" y="0"/>
                </a:lnTo>
                <a:lnTo>
                  <a:pt x="799" y="400"/>
                </a:lnTo>
                <a:lnTo>
                  <a:pt x="1797" y="400"/>
                </a:lnTo>
                <a:lnTo>
                  <a:pt x="1797" y="0"/>
                </a:lnTo>
                <a:lnTo>
                  <a:pt x="2794" y="0"/>
                </a:lnTo>
                <a:lnTo>
                  <a:pt x="2794" y="400"/>
                </a:lnTo>
                <a:lnTo>
                  <a:pt x="3792" y="40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6" name="Freeform 11"/>
          <p:cNvSpPr>
            <a:spLocks/>
          </p:cNvSpPr>
          <p:nvPr/>
        </p:nvSpPr>
        <p:spPr bwMode="auto">
          <a:xfrm>
            <a:off x="2273300" y="2579688"/>
            <a:ext cx="6019800" cy="635000"/>
          </a:xfrm>
          <a:custGeom>
            <a:avLst/>
            <a:gdLst>
              <a:gd name="T0" fmla="*/ 0 w 3792"/>
              <a:gd name="T1" fmla="*/ 2147483647 h 400"/>
              <a:gd name="T2" fmla="*/ 2147483647 w 3792"/>
              <a:gd name="T3" fmla="*/ 2147483647 h 400"/>
              <a:gd name="T4" fmla="*/ 2147483647 w 3792"/>
              <a:gd name="T5" fmla="*/ 0 h 400"/>
              <a:gd name="T6" fmla="*/ 2147483647 w 3792"/>
              <a:gd name="T7" fmla="*/ 0 h 400"/>
              <a:gd name="T8" fmla="*/ 2147483647 w 3792"/>
              <a:gd name="T9" fmla="*/ 2147483647 h 400"/>
              <a:gd name="T10" fmla="*/ 2147483647 w 3792"/>
              <a:gd name="T11" fmla="*/ 2147483647 h 400"/>
              <a:gd name="T12" fmla="*/ 2147483647 w 3792"/>
              <a:gd name="T13" fmla="*/ 0 h 400"/>
              <a:gd name="T14" fmla="*/ 2147483647 w 3792"/>
              <a:gd name="T15" fmla="*/ 0 h 400"/>
              <a:gd name="T16" fmla="*/ 2147483647 w 3792"/>
              <a:gd name="T17" fmla="*/ 2147483647 h 400"/>
              <a:gd name="T18" fmla="*/ 2147483647 w 3792"/>
              <a:gd name="T19" fmla="*/ 2147483647 h 400"/>
              <a:gd name="T20" fmla="*/ 2147483647 w 3792"/>
              <a:gd name="T21" fmla="*/ 0 h 400"/>
              <a:gd name="T22" fmla="*/ 2147483647 w 3792"/>
              <a:gd name="T23" fmla="*/ 0 h 400"/>
              <a:gd name="T24" fmla="*/ 2147483647 w 3792"/>
              <a:gd name="T25" fmla="*/ 2147483647 h 400"/>
              <a:gd name="T26" fmla="*/ 2147483647 w 3792"/>
              <a:gd name="T27" fmla="*/ 2147483647 h 4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92"/>
              <a:gd name="T43" fmla="*/ 0 h 400"/>
              <a:gd name="T44" fmla="*/ 3792 w 3792"/>
              <a:gd name="T45" fmla="*/ 400 h 4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92" h="400">
                <a:moveTo>
                  <a:pt x="0" y="400"/>
                </a:moveTo>
                <a:lnTo>
                  <a:pt x="599" y="400"/>
                </a:lnTo>
                <a:lnTo>
                  <a:pt x="599" y="0"/>
                </a:lnTo>
                <a:lnTo>
                  <a:pt x="998" y="0"/>
                </a:lnTo>
                <a:lnTo>
                  <a:pt x="998" y="400"/>
                </a:lnTo>
                <a:lnTo>
                  <a:pt x="1398" y="400"/>
                </a:lnTo>
                <a:lnTo>
                  <a:pt x="1398" y="0"/>
                </a:lnTo>
                <a:lnTo>
                  <a:pt x="1587" y="0"/>
                </a:lnTo>
                <a:lnTo>
                  <a:pt x="1587" y="400"/>
                </a:lnTo>
                <a:lnTo>
                  <a:pt x="1996" y="400"/>
                </a:lnTo>
                <a:lnTo>
                  <a:pt x="1996" y="0"/>
                </a:lnTo>
                <a:lnTo>
                  <a:pt x="2714" y="0"/>
                </a:lnTo>
                <a:lnTo>
                  <a:pt x="2714" y="400"/>
                </a:lnTo>
                <a:lnTo>
                  <a:pt x="3792" y="40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7" name="Freeform 12"/>
          <p:cNvSpPr>
            <a:spLocks/>
          </p:cNvSpPr>
          <p:nvPr/>
        </p:nvSpPr>
        <p:spPr bwMode="auto">
          <a:xfrm>
            <a:off x="2195736" y="3530601"/>
            <a:ext cx="6768752" cy="690487"/>
          </a:xfrm>
          <a:custGeom>
            <a:avLst/>
            <a:gdLst>
              <a:gd name="T0" fmla="*/ 0 w 3792"/>
              <a:gd name="T1" fmla="*/ 0 h 399"/>
              <a:gd name="T2" fmla="*/ 2147483647 w 3792"/>
              <a:gd name="T3" fmla="*/ 0 h 399"/>
              <a:gd name="T4" fmla="*/ 2147483647 w 3792"/>
              <a:gd name="T5" fmla="*/ 2147483647 h 399"/>
              <a:gd name="T6" fmla="*/ 2147483647 w 3792"/>
              <a:gd name="T7" fmla="*/ 2147483647 h 399"/>
              <a:gd name="T8" fmla="*/ 2147483647 w 3792"/>
              <a:gd name="T9" fmla="*/ 0 h 399"/>
              <a:gd name="T10" fmla="*/ 2147483647 w 3792"/>
              <a:gd name="T11" fmla="*/ 0 h 399"/>
              <a:gd name="T12" fmla="*/ 2147483647 w 3792"/>
              <a:gd name="T13" fmla="*/ 2147483647 h 399"/>
              <a:gd name="T14" fmla="*/ 2147483647 w 3792"/>
              <a:gd name="T15" fmla="*/ 2147483647 h 399"/>
              <a:gd name="T16" fmla="*/ 2147483647 w 3792"/>
              <a:gd name="T17" fmla="*/ 0 h 399"/>
              <a:gd name="T18" fmla="*/ 2147483647 w 3792"/>
              <a:gd name="T19" fmla="*/ 0 h 399"/>
              <a:gd name="T20" fmla="*/ 2147483647 w 3792"/>
              <a:gd name="T21" fmla="*/ 2147483647 h 399"/>
              <a:gd name="T22" fmla="*/ 2147483647 w 3792"/>
              <a:gd name="T23" fmla="*/ 2147483647 h 399"/>
              <a:gd name="T24" fmla="*/ 2147483647 w 3792"/>
              <a:gd name="T25" fmla="*/ 0 h 399"/>
              <a:gd name="T26" fmla="*/ 2147483647 w 3792"/>
              <a:gd name="T27" fmla="*/ 0 h 399"/>
              <a:gd name="T28" fmla="*/ 2147483647 w 3792"/>
              <a:gd name="T29" fmla="*/ 2147483647 h 399"/>
              <a:gd name="T30" fmla="*/ 2147483647 w 3792"/>
              <a:gd name="T31" fmla="*/ 2147483647 h 39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792"/>
              <a:gd name="T49" fmla="*/ 0 h 399"/>
              <a:gd name="T50" fmla="*/ 3792 w 3792"/>
              <a:gd name="T51" fmla="*/ 399 h 39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792" h="399">
                <a:moveTo>
                  <a:pt x="0" y="0"/>
                </a:moveTo>
                <a:lnTo>
                  <a:pt x="400" y="0"/>
                </a:lnTo>
                <a:lnTo>
                  <a:pt x="400" y="399"/>
                </a:lnTo>
                <a:lnTo>
                  <a:pt x="1078" y="399"/>
                </a:lnTo>
                <a:lnTo>
                  <a:pt x="1078" y="0"/>
                </a:lnTo>
                <a:lnTo>
                  <a:pt x="2116" y="0"/>
                </a:lnTo>
                <a:lnTo>
                  <a:pt x="2116" y="399"/>
                </a:lnTo>
                <a:lnTo>
                  <a:pt x="2395" y="399"/>
                </a:lnTo>
                <a:lnTo>
                  <a:pt x="2395" y="0"/>
                </a:lnTo>
                <a:lnTo>
                  <a:pt x="2595" y="0"/>
                </a:lnTo>
                <a:lnTo>
                  <a:pt x="2595" y="399"/>
                </a:lnTo>
                <a:lnTo>
                  <a:pt x="2994" y="399"/>
                </a:lnTo>
                <a:lnTo>
                  <a:pt x="2994" y="0"/>
                </a:lnTo>
                <a:lnTo>
                  <a:pt x="3193" y="0"/>
                </a:lnTo>
                <a:lnTo>
                  <a:pt x="3193" y="399"/>
                </a:lnTo>
                <a:lnTo>
                  <a:pt x="3792" y="399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4644008" y="1700808"/>
            <a:ext cx="0" cy="478155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2082800" y="5202238"/>
            <a:ext cx="256120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5410200" y="4543425"/>
            <a:ext cx="179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>
            <a:off x="4644008" y="4543425"/>
            <a:ext cx="16561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>
            <a:off x="6313488" y="4543425"/>
            <a:ext cx="3159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>
            <a:off x="6626224" y="4543425"/>
            <a:ext cx="212223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4644008" y="4543425"/>
            <a:ext cx="0" cy="674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Line 19"/>
          <p:cNvSpPr>
            <a:spLocks noChangeShapeType="1"/>
          </p:cNvSpPr>
          <p:nvPr/>
        </p:nvSpPr>
        <p:spPr bwMode="auto">
          <a:xfrm>
            <a:off x="2915816" y="1628800"/>
            <a:ext cx="0" cy="478155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>
            <a:off x="6372200" y="1700808"/>
            <a:ext cx="0" cy="478155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10"/>
          <p:cNvSpPr>
            <a:spLocks/>
          </p:cNvSpPr>
          <p:nvPr/>
        </p:nvSpPr>
        <p:spPr bwMode="auto">
          <a:xfrm>
            <a:off x="3961805" y="1628800"/>
            <a:ext cx="3274491" cy="635000"/>
          </a:xfrm>
          <a:custGeom>
            <a:avLst/>
            <a:gdLst>
              <a:gd name="T0" fmla="*/ 0 w 3792"/>
              <a:gd name="T1" fmla="*/ 0 h 400"/>
              <a:gd name="T2" fmla="*/ 2147483647 w 3792"/>
              <a:gd name="T3" fmla="*/ 0 h 400"/>
              <a:gd name="T4" fmla="*/ 2147483647 w 3792"/>
              <a:gd name="T5" fmla="*/ 2147483647 h 400"/>
              <a:gd name="T6" fmla="*/ 2147483647 w 3792"/>
              <a:gd name="T7" fmla="*/ 2147483647 h 400"/>
              <a:gd name="T8" fmla="*/ 2147483647 w 3792"/>
              <a:gd name="T9" fmla="*/ 0 h 400"/>
              <a:gd name="T10" fmla="*/ 2147483647 w 3792"/>
              <a:gd name="T11" fmla="*/ 0 h 400"/>
              <a:gd name="T12" fmla="*/ 2147483647 w 3792"/>
              <a:gd name="T13" fmla="*/ 2147483647 h 400"/>
              <a:gd name="T14" fmla="*/ 2147483647 w 3792"/>
              <a:gd name="T15" fmla="*/ 2147483647 h 4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92"/>
              <a:gd name="T25" fmla="*/ 0 h 400"/>
              <a:gd name="T26" fmla="*/ 3792 w 3792"/>
              <a:gd name="T27" fmla="*/ 400 h 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92" h="400">
                <a:moveTo>
                  <a:pt x="0" y="0"/>
                </a:moveTo>
                <a:lnTo>
                  <a:pt x="799" y="0"/>
                </a:lnTo>
                <a:lnTo>
                  <a:pt x="799" y="400"/>
                </a:lnTo>
                <a:lnTo>
                  <a:pt x="1797" y="400"/>
                </a:lnTo>
                <a:lnTo>
                  <a:pt x="1797" y="0"/>
                </a:lnTo>
                <a:lnTo>
                  <a:pt x="2794" y="0"/>
                </a:lnTo>
                <a:lnTo>
                  <a:pt x="2794" y="400"/>
                </a:lnTo>
                <a:lnTo>
                  <a:pt x="3792" y="40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10"/>
          <p:cNvSpPr>
            <a:spLocks/>
          </p:cNvSpPr>
          <p:nvPr/>
        </p:nvSpPr>
        <p:spPr bwMode="auto">
          <a:xfrm>
            <a:off x="5689997" y="1628800"/>
            <a:ext cx="3274491" cy="635000"/>
          </a:xfrm>
          <a:custGeom>
            <a:avLst/>
            <a:gdLst>
              <a:gd name="T0" fmla="*/ 0 w 3792"/>
              <a:gd name="T1" fmla="*/ 0 h 400"/>
              <a:gd name="T2" fmla="*/ 2147483647 w 3792"/>
              <a:gd name="T3" fmla="*/ 0 h 400"/>
              <a:gd name="T4" fmla="*/ 2147483647 w 3792"/>
              <a:gd name="T5" fmla="*/ 2147483647 h 400"/>
              <a:gd name="T6" fmla="*/ 2147483647 w 3792"/>
              <a:gd name="T7" fmla="*/ 2147483647 h 400"/>
              <a:gd name="T8" fmla="*/ 2147483647 w 3792"/>
              <a:gd name="T9" fmla="*/ 0 h 400"/>
              <a:gd name="T10" fmla="*/ 2147483647 w 3792"/>
              <a:gd name="T11" fmla="*/ 0 h 400"/>
              <a:gd name="T12" fmla="*/ 2147483647 w 3792"/>
              <a:gd name="T13" fmla="*/ 2147483647 h 400"/>
              <a:gd name="T14" fmla="*/ 2147483647 w 3792"/>
              <a:gd name="T15" fmla="*/ 2147483647 h 4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92"/>
              <a:gd name="T25" fmla="*/ 0 h 400"/>
              <a:gd name="T26" fmla="*/ 3792 w 3792"/>
              <a:gd name="T27" fmla="*/ 400 h 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92" h="400">
                <a:moveTo>
                  <a:pt x="0" y="0"/>
                </a:moveTo>
                <a:lnTo>
                  <a:pt x="799" y="0"/>
                </a:lnTo>
                <a:lnTo>
                  <a:pt x="799" y="400"/>
                </a:lnTo>
                <a:lnTo>
                  <a:pt x="1797" y="400"/>
                </a:lnTo>
                <a:lnTo>
                  <a:pt x="1797" y="0"/>
                </a:lnTo>
                <a:lnTo>
                  <a:pt x="2794" y="0"/>
                </a:lnTo>
                <a:lnTo>
                  <a:pt x="2794" y="400"/>
                </a:lnTo>
                <a:lnTo>
                  <a:pt x="3792" y="400"/>
                </a:lnTo>
              </a:path>
            </a:pathLst>
          </a:custGeom>
          <a:noFill/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>
            <a:off x="8100392" y="1628800"/>
            <a:ext cx="0" cy="478155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3" grpId="0" animBg="1"/>
      <p:bldP spid="43038" grpId="0" animBg="1"/>
      <p:bldP spid="43039" grpId="0" animBg="1"/>
      <p:bldP spid="43041" grpId="0" animBg="1"/>
      <p:bldP spid="43042" grpId="0" animBg="1"/>
      <p:bldP spid="430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</a:t>
            </a:r>
            <a:r>
              <a:rPr lang="zh-CN" altLang="en-US" smtClean="0"/>
              <a:t>触发器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557338"/>
            <a:ext cx="4151312" cy="295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4932363" y="1628775"/>
            <a:ext cx="3763962" cy="4575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395288" y="5013325"/>
            <a:ext cx="424815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Times New Roman" charset="0"/>
                <a:ea typeface="宋体" pitchFamily="2" charset="-122"/>
              </a:rPr>
              <a:t>当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T=0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：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CP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信号到达后状态保持不变；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Times New Roman" charset="0"/>
                <a:ea typeface="宋体" pitchFamily="2" charset="-122"/>
              </a:rPr>
              <a:t>当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T=1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：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CP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信号到达后翻转。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下降沿触发的</a:t>
            </a:r>
            <a:r>
              <a:rPr lang="en-US" altLang="zh-CN" smtClean="0"/>
              <a:t>T</a:t>
            </a:r>
            <a:r>
              <a:rPr lang="zh-CN" altLang="en-US" smtClean="0"/>
              <a:t>触发器的时序图</a:t>
            </a:r>
          </a:p>
        </p:txBody>
      </p:sp>
      <p:sp>
        <p:nvSpPr>
          <p:cNvPr id="51203" name="AutoShape 4"/>
          <p:cNvSpPr>
            <a:spLocks noChangeAspect="1" noChangeArrowheads="1" noTextEdit="1"/>
          </p:cNvSpPr>
          <p:nvPr/>
        </p:nvSpPr>
        <p:spPr bwMode="auto">
          <a:xfrm>
            <a:off x="1295400" y="2481263"/>
            <a:ext cx="6846888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4" name="Freeform 5"/>
          <p:cNvSpPr>
            <a:spLocks/>
          </p:cNvSpPr>
          <p:nvPr/>
        </p:nvSpPr>
        <p:spPr bwMode="auto">
          <a:xfrm>
            <a:off x="1879600" y="2514600"/>
            <a:ext cx="6121400" cy="541338"/>
          </a:xfrm>
          <a:custGeom>
            <a:avLst/>
            <a:gdLst>
              <a:gd name="T0" fmla="*/ 0 w 3856"/>
              <a:gd name="T1" fmla="*/ 2147483647 h 341"/>
              <a:gd name="T2" fmla="*/ 2147483647 w 3856"/>
              <a:gd name="T3" fmla="*/ 2147483647 h 341"/>
              <a:gd name="T4" fmla="*/ 2147483647 w 3856"/>
              <a:gd name="T5" fmla="*/ 0 h 341"/>
              <a:gd name="T6" fmla="*/ 2147483647 w 3856"/>
              <a:gd name="T7" fmla="*/ 0 h 341"/>
              <a:gd name="T8" fmla="*/ 2147483647 w 3856"/>
              <a:gd name="T9" fmla="*/ 2147483647 h 341"/>
              <a:gd name="T10" fmla="*/ 2147483647 w 3856"/>
              <a:gd name="T11" fmla="*/ 2147483647 h 341"/>
              <a:gd name="T12" fmla="*/ 2147483647 w 3856"/>
              <a:gd name="T13" fmla="*/ 0 h 341"/>
              <a:gd name="T14" fmla="*/ 2147483647 w 3856"/>
              <a:gd name="T15" fmla="*/ 0 h 341"/>
              <a:gd name="T16" fmla="*/ 2147483647 w 3856"/>
              <a:gd name="T17" fmla="*/ 2147483647 h 341"/>
              <a:gd name="T18" fmla="*/ 2147483647 w 3856"/>
              <a:gd name="T19" fmla="*/ 2147483647 h 341"/>
              <a:gd name="T20" fmla="*/ 2147483647 w 3856"/>
              <a:gd name="T21" fmla="*/ 0 h 341"/>
              <a:gd name="T22" fmla="*/ 2147483647 w 3856"/>
              <a:gd name="T23" fmla="*/ 0 h 341"/>
              <a:gd name="T24" fmla="*/ 2147483647 w 3856"/>
              <a:gd name="T25" fmla="*/ 2147483647 h 341"/>
              <a:gd name="T26" fmla="*/ 2147483647 w 3856"/>
              <a:gd name="T27" fmla="*/ 2147483647 h 341"/>
              <a:gd name="T28" fmla="*/ 2147483647 w 3856"/>
              <a:gd name="T29" fmla="*/ 0 h 341"/>
              <a:gd name="T30" fmla="*/ 2147483647 w 3856"/>
              <a:gd name="T31" fmla="*/ 0 h 341"/>
              <a:gd name="T32" fmla="*/ 2147483647 w 3856"/>
              <a:gd name="T33" fmla="*/ 2147483647 h 341"/>
              <a:gd name="T34" fmla="*/ 2147483647 w 3856"/>
              <a:gd name="T35" fmla="*/ 2147483647 h 341"/>
              <a:gd name="T36" fmla="*/ 2147483647 w 3856"/>
              <a:gd name="T37" fmla="*/ 0 h 341"/>
              <a:gd name="T38" fmla="*/ 2147483647 w 3856"/>
              <a:gd name="T39" fmla="*/ 0 h 341"/>
              <a:gd name="T40" fmla="*/ 2147483647 w 3856"/>
              <a:gd name="T41" fmla="*/ 2147483647 h 341"/>
              <a:gd name="T42" fmla="*/ 2147483647 w 3856"/>
              <a:gd name="T43" fmla="*/ 2147483647 h 341"/>
              <a:gd name="T44" fmla="*/ 2147483647 w 3856"/>
              <a:gd name="T45" fmla="*/ 2147483647 h 341"/>
              <a:gd name="T46" fmla="*/ 2147483647 w 3856"/>
              <a:gd name="T47" fmla="*/ 2147483647 h 34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856"/>
              <a:gd name="T73" fmla="*/ 0 h 341"/>
              <a:gd name="T74" fmla="*/ 3856 w 3856"/>
              <a:gd name="T75" fmla="*/ 341 h 341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856" h="341">
                <a:moveTo>
                  <a:pt x="0" y="341"/>
                </a:moveTo>
                <a:lnTo>
                  <a:pt x="341" y="341"/>
                </a:lnTo>
                <a:lnTo>
                  <a:pt x="341" y="0"/>
                </a:lnTo>
                <a:lnTo>
                  <a:pt x="683" y="0"/>
                </a:lnTo>
                <a:lnTo>
                  <a:pt x="683" y="341"/>
                </a:lnTo>
                <a:lnTo>
                  <a:pt x="1024" y="341"/>
                </a:lnTo>
                <a:lnTo>
                  <a:pt x="1024" y="0"/>
                </a:lnTo>
                <a:lnTo>
                  <a:pt x="1365" y="0"/>
                </a:lnTo>
                <a:lnTo>
                  <a:pt x="1365" y="341"/>
                </a:lnTo>
                <a:lnTo>
                  <a:pt x="1706" y="341"/>
                </a:lnTo>
                <a:lnTo>
                  <a:pt x="1706" y="0"/>
                </a:lnTo>
                <a:lnTo>
                  <a:pt x="2048" y="0"/>
                </a:lnTo>
                <a:lnTo>
                  <a:pt x="2048" y="341"/>
                </a:lnTo>
                <a:lnTo>
                  <a:pt x="2389" y="341"/>
                </a:lnTo>
                <a:lnTo>
                  <a:pt x="2389" y="0"/>
                </a:lnTo>
                <a:lnTo>
                  <a:pt x="2730" y="0"/>
                </a:lnTo>
                <a:lnTo>
                  <a:pt x="2730" y="341"/>
                </a:lnTo>
                <a:lnTo>
                  <a:pt x="3071" y="341"/>
                </a:lnTo>
                <a:lnTo>
                  <a:pt x="3071" y="0"/>
                </a:lnTo>
                <a:lnTo>
                  <a:pt x="3413" y="0"/>
                </a:lnTo>
                <a:lnTo>
                  <a:pt x="3413" y="341"/>
                </a:lnTo>
                <a:lnTo>
                  <a:pt x="3754" y="341"/>
                </a:lnTo>
                <a:lnTo>
                  <a:pt x="3856" y="341"/>
                </a:lnTo>
                <a:lnTo>
                  <a:pt x="3754" y="341"/>
                </a:lnTo>
              </a:path>
            </a:pathLst>
          </a:custGeom>
          <a:noFill/>
          <a:ln w="238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78" name="Freeform 6"/>
          <p:cNvSpPr>
            <a:spLocks noEditPoints="1"/>
          </p:cNvSpPr>
          <p:nvPr/>
        </p:nvSpPr>
        <p:spPr bwMode="auto">
          <a:xfrm>
            <a:off x="2955925" y="3049588"/>
            <a:ext cx="14288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79" name="Freeform 7"/>
          <p:cNvSpPr>
            <a:spLocks noEditPoints="1"/>
          </p:cNvSpPr>
          <p:nvPr/>
        </p:nvSpPr>
        <p:spPr bwMode="auto">
          <a:xfrm>
            <a:off x="4038600" y="3049588"/>
            <a:ext cx="14288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80" name="Freeform 8"/>
          <p:cNvSpPr>
            <a:spLocks noEditPoints="1"/>
          </p:cNvSpPr>
          <p:nvPr/>
        </p:nvSpPr>
        <p:spPr bwMode="auto">
          <a:xfrm>
            <a:off x="5122863" y="3049588"/>
            <a:ext cx="14287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81" name="Freeform 9"/>
          <p:cNvSpPr>
            <a:spLocks noEditPoints="1"/>
          </p:cNvSpPr>
          <p:nvPr/>
        </p:nvSpPr>
        <p:spPr bwMode="auto">
          <a:xfrm>
            <a:off x="6205538" y="3049588"/>
            <a:ext cx="14287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3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4" y="0"/>
                  <a:pt x="8" y="0"/>
                </a:cubicBezTo>
                <a:cubicBezTo>
                  <a:pt x="13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3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4" y="96"/>
                  <a:pt x="8" y="96"/>
                </a:cubicBezTo>
                <a:cubicBezTo>
                  <a:pt x="13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3" y="256"/>
                  <a:pt x="8" y="256"/>
                </a:cubicBezTo>
                <a:cubicBezTo>
                  <a:pt x="4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4" y="192"/>
                  <a:pt x="8" y="192"/>
                </a:cubicBezTo>
                <a:cubicBezTo>
                  <a:pt x="13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3" y="352"/>
                  <a:pt x="8" y="352"/>
                </a:cubicBezTo>
                <a:cubicBezTo>
                  <a:pt x="4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4" y="288"/>
                  <a:pt x="8" y="288"/>
                </a:cubicBezTo>
                <a:cubicBezTo>
                  <a:pt x="13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3" y="448"/>
                  <a:pt x="8" y="448"/>
                </a:cubicBezTo>
                <a:cubicBezTo>
                  <a:pt x="4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4" y="384"/>
                  <a:pt x="8" y="384"/>
                </a:cubicBezTo>
                <a:cubicBezTo>
                  <a:pt x="13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3" y="544"/>
                  <a:pt x="8" y="544"/>
                </a:cubicBezTo>
                <a:cubicBezTo>
                  <a:pt x="4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4" y="480"/>
                  <a:pt x="8" y="480"/>
                </a:cubicBezTo>
                <a:cubicBezTo>
                  <a:pt x="13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3" y="640"/>
                  <a:pt x="8" y="640"/>
                </a:cubicBezTo>
                <a:cubicBezTo>
                  <a:pt x="4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4" y="576"/>
                  <a:pt x="8" y="576"/>
                </a:cubicBezTo>
                <a:cubicBezTo>
                  <a:pt x="13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3" y="736"/>
                  <a:pt x="8" y="736"/>
                </a:cubicBezTo>
                <a:cubicBezTo>
                  <a:pt x="4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4" y="672"/>
                  <a:pt x="8" y="672"/>
                </a:cubicBezTo>
                <a:cubicBezTo>
                  <a:pt x="13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3" y="832"/>
                  <a:pt x="8" y="832"/>
                </a:cubicBezTo>
                <a:cubicBezTo>
                  <a:pt x="4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4" y="768"/>
                  <a:pt x="8" y="768"/>
                </a:cubicBezTo>
                <a:cubicBezTo>
                  <a:pt x="13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3" y="928"/>
                  <a:pt x="8" y="928"/>
                </a:cubicBezTo>
                <a:cubicBezTo>
                  <a:pt x="4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4" y="864"/>
                  <a:pt x="8" y="864"/>
                </a:cubicBezTo>
                <a:cubicBezTo>
                  <a:pt x="13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3" y="1024"/>
                  <a:pt x="8" y="1024"/>
                </a:cubicBezTo>
                <a:cubicBezTo>
                  <a:pt x="4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4" y="960"/>
                  <a:pt x="8" y="960"/>
                </a:cubicBezTo>
                <a:cubicBezTo>
                  <a:pt x="13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3" y="1120"/>
                  <a:pt x="8" y="1120"/>
                </a:cubicBezTo>
                <a:cubicBezTo>
                  <a:pt x="4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4" y="1056"/>
                  <a:pt x="8" y="1056"/>
                </a:cubicBezTo>
                <a:cubicBezTo>
                  <a:pt x="13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3" y="1216"/>
                  <a:pt x="8" y="1216"/>
                </a:cubicBezTo>
                <a:cubicBezTo>
                  <a:pt x="4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4" y="1152"/>
                  <a:pt x="8" y="1152"/>
                </a:cubicBezTo>
                <a:cubicBezTo>
                  <a:pt x="13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82" name="Freeform 10"/>
          <p:cNvSpPr>
            <a:spLocks noEditPoints="1"/>
          </p:cNvSpPr>
          <p:nvPr/>
        </p:nvSpPr>
        <p:spPr bwMode="auto">
          <a:xfrm>
            <a:off x="7289800" y="3049588"/>
            <a:ext cx="14288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1323975" y="2595563"/>
            <a:ext cx="4572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2700" b="1">
                <a:solidFill>
                  <a:srgbClr val="000000"/>
                </a:solidFill>
                <a:latin typeface="Times New Roman" charset="0"/>
                <a:ea typeface="宋体" pitchFamily="2" charset="-122"/>
              </a:rPr>
              <a:t>CP</a:t>
            </a:r>
            <a:endParaRPr lang="en-US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51211" name="Freeform 12"/>
          <p:cNvSpPr>
            <a:spLocks/>
          </p:cNvSpPr>
          <p:nvPr/>
        </p:nvSpPr>
        <p:spPr bwMode="auto">
          <a:xfrm>
            <a:off x="1879600" y="3327400"/>
            <a:ext cx="6230938" cy="541338"/>
          </a:xfrm>
          <a:custGeom>
            <a:avLst/>
            <a:gdLst>
              <a:gd name="T0" fmla="*/ 0 w 3925"/>
              <a:gd name="T1" fmla="*/ 0 h 341"/>
              <a:gd name="T2" fmla="*/ 2147483647 w 3925"/>
              <a:gd name="T3" fmla="*/ 0 h 341"/>
              <a:gd name="T4" fmla="*/ 2147483647 w 3925"/>
              <a:gd name="T5" fmla="*/ 2147483647 h 341"/>
              <a:gd name="T6" fmla="*/ 2147483647 w 3925"/>
              <a:gd name="T7" fmla="*/ 2147483647 h 341"/>
              <a:gd name="T8" fmla="*/ 2147483647 w 3925"/>
              <a:gd name="T9" fmla="*/ 0 h 341"/>
              <a:gd name="T10" fmla="*/ 2147483647 w 3925"/>
              <a:gd name="T11" fmla="*/ 0 h 341"/>
              <a:gd name="T12" fmla="*/ 2147483647 w 3925"/>
              <a:gd name="T13" fmla="*/ 2147483647 h 341"/>
              <a:gd name="T14" fmla="*/ 2147483647 w 3925"/>
              <a:gd name="T15" fmla="*/ 2147483647 h 3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25"/>
              <a:gd name="T25" fmla="*/ 0 h 341"/>
              <a:gd name="T26" fmla="*/ 3925 w 3925"/>
              <a:gd name="T27" fmla="*/ 341 h 3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25" h="341">
                <a:moveTo>
                  <a:pt x="0" y="0"/>
                </a:moveTo>
                <a:lnTo>
                  <a:pt x="853" y="0"/>
                </a:lnTo>
                <a:lnTo>
                  <a:pt x="853" y="341"/>
                </a:lnTo>
                <a:lnTo>
                  <a:pt x="1945" y="341"/>
                </a:lnTo>
                <a:lnTo>
                  <a:pt x="1945" y="0"/>
                </a:lnTo>
                <a:lnTo>
                  <a:pt x="3310" y="0"/>
                </a:lnTo>
                <a:lnTo>
                  <a:pt x="3310" y="341"/>
                </a:lnTo>
                <a:lnTo>
                  <a:pt x="3925" y="341"/>
                </a:lnTo>
              </a:path>
            </a:pathLst>
          </a:custGeom>
          <a:noFill/>
          <a:ln w="238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1409700" y="4202113"/>
            <a:ext cx="2667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2700" b="1">
                <a:solidFill>
                  <a:srgbClr val="000000"/>
                </a:solidFill>
                <a:latin typeface="Times New Roman" charset="0"/>
                <a:ea typeface="宋体" pitchFamily="2" charset="-122"/>
              </a:rPr>
              <a:t>Q</a:t>
            </a:r>
            <a:endParaRPr lang="en-US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1423988" y="3470275"/>
            <a:ext cx="228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2700" b="1">
                <a:solidFill>
                  <a:srgbClr val="000000"/>
                </a:solidFill>
                <a:latin typeface="Times New Roman" charset="0"/>
                <a:ea typeface="宋体" pitchFamily="2" charset="-122"/>
              </a:rPr>
              <a:t>T</a:t>
            </a:r>
            <a:endParaRPr lang="en-US" altLang="zh-CN" b="1">
              <a:latin typeface="Times New Roman" charset="0"/>
              <a:ea typeface="宋体" pitchFamily="2" charset="-122"/>
            </a:endParaRP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1879600" y="4714875"/>
            <a:ext cx="1076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88" name="Freeform 16"/>
          <p:cNvSpPr>
            <a:spLocks noEditPoints="1"/>
          </p:cNvSpPr>
          <p:nvPr/>
        </p:nvSpPr>
        <p:spPr bwMode="auto">
          <a:xfrm>
            <a:off x="2955925" y="3049588"/>
            <a:ext cx="14288" cy="1089025"/>
          </a:xfrm>
          <a:custGeom>
            <a:avLst/>
            <a:gdLst>
              <a:gd name="T0" fmla="*/ 2147483647 w 16"/>
              <a:gd name="T1" fmla="*/ 2147483647 h 1216"/>
              <a:gd name="T2" fmla="*/ 0 w 16"/>
              <a:gd name="T3" fmla="*/ 2147483647 h 1216"/>
              <a:gd name="T4" fmla="*/ 2147483647 w 16"/>
              <a:gd name="T5" fmla="*/ 0 h 1216"/>
              <a:gd name="T6" fmla="*/ 2147483647 w 16"/>
              <a:gd name="T7" fmla="*/ 2147483647 h 1216"/>
              <a:gd name="T8" fmla="*/ 2147483647 w 16"/>
              <a:gd name="T9" fmla="*/ 2147483647 h 1216"/>
              <a:gd name="T10" fmla="*/ 0 w 16"/>
              <a:gd name="T11" fmla="*/ 2147483647 h 1216"/>
              <a:gd name="T12" fmla="*/ 2147483647 w 16"/>
              <a:gd name="T13" fmla="*/ 2147483647 h 1216"/>
              <a:gd name="T14" fmla="*/ 2147483647 w 16"/>
              <a:gd name="T15" fmla="*/ 2147483647 h 1216"/>
              <a:gd name="T16" fmla="*/ 0 w 16"/>
              <a:gd name="T17" fmla="*/ 2147483647 h 1216"/>
              <a:gd name="T18" fmla="*/ 2147483647 w 16"/>
              <a:gd name="T19" fmla="*/ 2147483647 h 1216"/>
              <a:gd name="T20" fmla="*/ 2147483647 w 16"/>
              <a:gd name="T21" fmla="*/ 2147483647 h 1216"/>
              <a:gd name="T22" fmla="*/ 2147483647 w 16"/>
              <a:gd name="T23" fmla="*/ 2147483647 h 1216"/>
              <a:gd name="T24" fmla="*/ 0 w 16"/>
              <a:gd name="T25" fmla="*/ 2147483647 h 1216"/>
              <a:gd name="T26" fmla="*/ 2147483647 w 16"/>
              <a:gd name="T27" fmla="*/ 2147483647 h 1216"/>
              <a:gd name="T28" fmla="*/ 2147483647 w 16"/>
              <a:gd name="T29" fmla="*/ 2147483647 h 1216"/>
              <a:gd name="T30" fmla="*/ 0 w 16"/>
              <a:gd name="T31" fmla="*/ 2147483647 h 1216"/>
              <a:gd name="T32" fmla="*/ 2147483647 w 16"/>
              <a:gd name="T33" fmla="*/ 2147483647 h 1216"/>
              <a:gd name="T34" fmla="*/ 2147483647 w 16"/>
              <a:gd name="T35" fmla="*/ 2147483647 h 1216"/>
              <a:gd name="T36" fmla="*/ 2147483647 w 16"/>
              <a:gd name="T37" fmla="*/ 2147483647 h 1216"/>
              <a:gd name="T38" fmla="*/ 0 w 16"/>
              <a:gd name="T39" fmla="*/ 2147483647 h 1216"/>
              <a:gd name="T40" fmla="*/ 2147483647 w 16"/>
              <a:gd name="T41" fmla="*/ 2147483647 h 1216"/>
              <a:gd name="T42" fmla="*/ 2147483647 w 16"/>
              <a:gd name="T43" fmla="*/ 2147483647 h 1216"/>
              <a:gd name="T44" fmla="*/ 0 w 16"/>
              <a:gd name="T45" fmla="*/ 2147483647 h 1216"/>
              <a:gd name="T46" fmla="*/ 2147483647 w 16"/>
              <a:gd name="T47" fmla="*/ 2147483647 h 1216"/>
              <a:gd name="T48" fmla="*/ 2147483647 w 16"/>
              <a:gd name="T49" fmla="*/ 2147483647 h 1216"/>
              <a:gd name="T50" fmla="*/ 2147483647 w 16"/>
              <a:gd name="T51" fmla="*/ 2147483647 h 1216"/>
              <a:gd name="T52" fmla="*/ 0 w 16"/>
              <a:gd name="T53" fmla="*/ 2147483647 h 1216"/>
              <a:gd name="T54" fmla="*/ 2147483647 w 16"/>
              <a:gd name="T55" fmla="*/ 2147483647 h 1216"/>
              <a:gd name="T56" fmla="*/ 2147483647 w 16"/>
              <a:gd name="T57" fmla="*/ 2147483647 h 1216"/>
              <a:gd name="T58" fmla="*/ 0 w 16"/>
              <a:gd name="T59" fmla="*/ 2147483647 h 1216"/>
              <a:gd name="T60" fmla="*/ 2147483647 w 16"/>
              <a:gd name="T61" fmla="*/ 2147483647 h 1216"/>
              <a:gd name="T62" fmla="*/ 2147483647 w 16"/>
              <a:gd name="T63" fmla="*/ 2147483647 h 1216"/>
              <a:gd name="T64" fmla="*/ 2147483647 w 16"/>
              <a:gd name="T65" fmla="*/ 2147483647 h 1216"/>
              <a:gd name="T66" fmla="*/ 0 w 16"/>
              <a:gd name="T67" fmla="*/ 2147483647 h 1216"/>
              <a:gd name="T68" fmla="*/ 2147483647 w 16"/>
              <a:gd name="T69" fmla="*/ 2147483647 h 1216"/>
              <a:gd name="T70" fmla="*/ 2147483647 w 16"/>
              <a:gd name="T71" fmla="*/ 2147483647 h 1216"/>
              <a:gd name="T72" fmla="*/ 0 w 16"/>
              <a:gd name="T73" fmla="*/ 2147483647 h 1216"/>
              <a:gd name="T74" fmla="*/ 2147483647 w 16"/>
              <a:gd name="T75" fmla="*/ 2147483647 h 1216"/>
              <a:gd name="T76" fmla="*/ 2147483647 w 16"/>
              <a:gd name="T77" fmla="*/ 2147483647 h 1216"/>
              <a:gd name="T78" fmla="*/ 2147483647 w 16"/>
              <a:gd name="T79" fmla="*/ 2147483647 h 1216"/>
              <a:gd name="T80" fmla="*/ 0 w 16"/>
              <a:gd name="T81" fmla="*/ 2147483647 h 1216"/>
              <a:gd name="T82" fmla="*/ 2147483647 w 16"/>
              <a:gd name="T83" fmla="*/ 2147483647 h 1216"/>
              <a:gd name="T84" fmla="*/ 2147483647 w 16"/>
              <a:gd name="T85" fmla="*/ 2147483647 h 1216"/>
              <a:gd name="T86" fmla="*/ 0 w 16"/>
              <a:gd name="T87" fmla="*/ 2147483647 h 1216"/>
              <a:gd name="T88" fmla="*/ 2147483647 w 16"/>
              <a:gd name="T89" fmla="*/ 2147483647 h 121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"/>
              <a:gd name="T136" fmla="*/ 0 h 1216"/>
              <a:gd name="T137" fmla="*/ 16 w 16"/>
              <a:gd name="T138" fmla="*/ 1216 h 121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" h="1216">
                <a:moveTo>
                  <a:pt x="16" y="8"/>
                </a:moveTo>
                <a:lnTo>
                  <a:pt x="16" y="56"/>
                </a:lnTo>
                <a:cubicBezTo>
                  <a:pt x="16" y="60"/>
                  <a:pt x="12" y="64"/>
                  <a:pt x="8" y="64"/>
                </a:cubicBezTo>
                <a:cubicBezTo>
                  <a:pt x="3" y="64"/>
                  <a:pt x="0" y="60"/>
                  <a:pt x="0" y="56"/>
                </a:cubicBezTo>
                <a:lnTo>
                  <a:pt x="0" y="8"/>
                </a:lnTo>
                <a:cubicBezTo>
                  <a:pt x="0" y="4"/>
                  <a:pt x="3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lose/>
                <a:moveTo>
                  <a:pt x="16" y="104"/>
                </a:moveTo>
                <a:lnTo>
                  <a:pt x="16" y="152"/>
                </a:lnTo>
                <a:cubicBezTo>
                  <a:pt x="16" y="156"/>
                  <a:pt x="12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lnTo>
                  <a:pt x="0" y="104"/>
                </a:lnTo>
                <a:cubicBezTo>
                  <a:pt x="0" y="100"/>
                  <a:pt x="3" y="96"/>
                  <a:pt x="8" y="96"/>
                </a:cubicBezTo>
                <a:cubicBezTo>
                  <a:pt x="12" y="96"/>
                  <a:pt x="16" y="100"/>
                  <a:pt x="16" y="104"/>
                </a:cubicBezTo>
                <a:close/>
                <a:moveTo>
                  <a:pt x="16" y="200"/>
                </a:moveTo>
                <a:lnTo>
                  <a:pt x="16" y="248"/>
                </a:lnTo>
                <a:cubicBezTo>
                  <a:pt x="16" y="252"/>
                  <a:pt x="12" y="256"/>
                  <a:pt x="8" y="256"/>
                </a:cubicBezTo>
                <a:cubicBezTo>
                  <a:pt x="3" y="256"/>
                  <a:pt x="0" y="252"/>
                  <a:pt x="0" y="248"/>
                </a:cubicBezTo>
                <a:lnTo>
                  <a:pt x="0" y="200"/>
                </a:lnTo>
                <a:cubicBezTo>
                  <a:pt x="0" y="196"/>
                  <a:pt x="3" y="192"/>
                  <a:pt x="8" y="192"/>
                </a:cubicBezTo>
                <a:cubicBezTo>
                  <a:pt x="12" y="192"/>
                  <a:pt x="16" y="196"/>
                  <a:pt x="16" y="200"/>
                </a:cubicBezTo>
                <a:close/>
                <a:moveTo>
                  <a:pt x="16" y="296"/>
                </a:moveTo>
                <a:lnTo>
                  <a:pt x="16" y="344"/>
                </a:lnTo>
                <a:cubicBezTo>
                  <a:pt x="16" y="348"/>
                  <a:pt x="12" y="352"/>
                  <a:pt x="8" y="352"/>
                </a:cubicBezTo>
                <a:cubicBezTo>
                  <a:pt x="3" y="352"/>
                  <a:pt x="0" y="348"/>
                  <a:pt x="0" y="344"/>
                </a:cubicBezTo>
                <a:lnTo>
                  <a:pt x="0" y="296"/>
                </a:lnTo>
                <a:cubicBezTo>
                  <a:pt x="0" y="292"/>
                  <a:pt x="3" y="288"/>
                  <a:pt x="8" y="288"/>
                </a:cubicBezTo>
                <a:cubicBezTo>
                  <a:pt x="12" y="288"/>
                  <a:pt x="16" y="292"/>
                  <a:pt x="16" y="296"/>
                </a:cubicBezTo>
                <a:close/>
                <a:moveTo>
                  <a:pt x="16" y="392"/>
                </a:moveTo>
                <a:lnTo>
                  <a:pt x="16" y="440"/>
                </a:lnTo>
                <a:cubicBezTo>
                  <a:pt x="16" y="444"/>
                  <a:pt x="12" y="448"/>
                  <a:pt x="8" y="448"/>
                </a:cubicBezTo>
                <a:cubicBezTo>
                  <a:pt x="3" y="448"/>
                  <a:pt x="0" y="444"/>
                  <a:pt x="0" y="440"/>
                </a:cubicBezTo>
                <a:lnTo>
                  <a:pt x="0" y="392"/>
                </a:lnTo>
                <a:cubicBezTo>
                  <a:pt x="0" y="388"/>
                  <a:pt x="3" y="384"/>
                  <a:pt x="8" y="384"/>
                </a:cubicBezTo>
                <a:cubicBezTo>
                  <a:pt x="12" y="384"/>
                  <a:pt x="16" y="388"/>
                  <a:pt x="16" y="392"/>
                </a:cubicBezTo>
                <a:close/>
                <a:moveTo>
                  <a:pt x="16" y="488"/>
                </a:moveTo>
                <a:lnTo>
                  <a:pt x="16" y="536"/>
                </a:lnTo>
                <a:cubicBezTo>
                  <a:pt x="16" y="540"/>
                  <a:pt x="12" y="544"/>
                  <a:pt x="8" y="544"/>
                </a:cubicBezTo>
                <a:cubicBezTo>
                  <a:pt x="3" y="544"/>
                  <a:pt x="0" y="540"/>
                  <a:pt x="0" y="536"/>
                </a:cubicBezTo>
                <a:lnTo>
                  <a:pt x="0" y="488"/>
                </a:lnTo>
                <a:cubicBezTo>
                  <a:pt x="0" y="484"/>
                  <a:pt x="3" y="480"/>
                  <a:pt x="8" y="480"/>
                </a:cubicBezTo>
                <a:cubicBezTo>
                  <a:pt x="12" y="480"/>
                  <a:pt x="16" y="484"/>
                  <a:pt x="16" y="488"/>
                </a:cubicBezTo>
                <a:close/>
                <a:moveTo>
                  <a:pt x="16" y="584"/>
                </a:moveTo>
                <a:lnTo>
                  <a:pt x="16" y="632"/>
                </a:lnTo>
                <a:cubicBezTo>
                  <a:pt x="16" y="636"/>
                  <a:pt x="12" y="640"/>
                  <a:pt x="8" y="640"/>
                </a:cubicBezTo>
                <a:cubicBezTo>
                  <a:pt x="3" y="640"/>
                  <a:pt x="0" y="636"/>
                  <a:pt x="0" y="632"/>
                </a:cubicBezTo>
                <a:lnTo>
                  <a:pt x="0" y="584"/>
                </a:lnTo>
                <a:cubicBezTo>
                  <a:pt x="0" y="580"/>
                  <a:pt x="3" y="576"/>
                  <a:pt x="8" y="576"/>
                </a:cubicBezTo>
                <a:cubicBezTo>
                  <a:pt x="12" y="576"/>
                  <a:pt x="16" y="580"/>
                  <a:pt x="16" y="584"/>
                </a:cubicBezTo>
                <a:close/>
                <a:moveTo>
                  <a:pt x="16" y="680"/>
                </a:moveTo>
                <a:lnTo>
                  <a:pt x="16" y="728"/>
                </a:lnTo>
                <a:cubicBezTo>
                  <a:pt x="16" y="732"/>
                  <a:pt x="12" y="736"/>
                  <a:pt x="8" y="736"/>
                </a:cubicBezTo>
                <a:cubicBezTo>
                  <a:pt x="3" y="736"/>
                  <a:pt x="0" y="732"/>
                  <a:pt x="0" y="728"/>
                </a:cubicBezTo>
                <a:lnTo>
                  <a:pt x="0" y="680"/>
                </a:lnTo>
                <a:cubicBezTo>
                  <a:pt x="0" y="676"/>
                  <a:pt x="3" y="672"/>
                  <a:pt x="8" y="672"/>
                </a:cubicBezTo>
                <a:cubicBezTo>
                  <a:pt x="12" y="672"/>
                  <a:pt x="16" y="676"/>
                  <a:pt x="16" y="680"/>
                </a:cubicBezTo>
                <a:close/>
                <a:moveTo>
                  <a:pt x="16" y="776"/>
                </a:moveTo>
                <a:lnTo>
                  <a:pt x="16" y="824"/>
                </a:lnTo>
                <a:cubicBezTo>
                  <a:pt x="16" y="828"/>
                  <a:pt x="12" y="832"/>
                  <a:pt x="8" y="832"/>
                </a:cubicBezTo>
                <a:cubicBezTo>
                  <a:pt x="3" y="832"/>
                  <a:pt x="0" y="828"/>
                  <a:pt x="0" y="824"/>
                </a:cubicBezTo>
                <a:lnTo>
                  <a:pt x="0" y="776"/>
                </a:lnTo>
                <a:cubicBezTo>
                  <a:pt x="0" y="772"/>
                  <a:pt x="3" y="768"/>
                  <a:pt x="8" y="768"/>
                </a:cubicBezTo>
                <a:cubicBezTo>
                  <a:pt x="12" y="768"/>
                  <a:pt x="16" y="772"/>
                  <a:pt x="16" y="776"/>
                </a:cubicBezTo>
                <a:close/>
                <a:moveTo>
                  <a:pt x="16" y="872"/>
                </a:moveTo>
                <a:lnTo>
                  <a:pt x="16" y="920"/>
                </a:lnTo>
                <a:cubicBezTo>
                  <a:pt x="16" y="924"/>
                  <a:pt x="12" y="928"/>
                  <a:pt x="8" y="928"/>
                </a:cubicBezTo>
                <a:cubicBezTo>
                  <a:pt x="3" y="928"/>
                  <a:pt x="0" y="924"/>
                  <a:pt x="0" y="920"/>
                </a:cubicBezTo>
                <a:lnTo>
                  <a:pt x="0" y="872"/>
                </a:lnTo>
                <a:cubicBezTo>
                  <a:pt x="0" y="868"/>
                  <a:pt x="3" y="864"/>
                  <a:pt x="8" y="864"/>
                </a:cubicBezTo>
                <a:cubicBezTo>
                  <a:pt x="12" y="864"/>
                  <a:pt x="16" y="868"/>
                  <a:pt x="16" y="872"/>
                </a:cubicBezTo>
                <a:close/>
                <a:moveTo>
                  <a:pt x="16" y="968"/>
                </a:moveTo>
                <a:lnTo>
                  <a:pt x="16" y="1016"/>
                </a:lnTo>
                <a:cubicBezTo>
                  <a:pt x="16" y="1020"/>
                  <a:pt x="12" y="1024"/>
                  <a:pt x="8" y="1024"/>
                </a:cubicBezTo>
                <a:cubicBezTo>
                  <a:pt x="3" y="1024"/>
                  <a:pt x="0" y="1020"/>
                  <a:pt x="0" y="1016"/>
                </a:cubicBezTo>
                <a:lnTo>
                  <a:pt x="0" y="968"/>
                </a:lnTo>
                <a:cubicBezTo>
                  <a:pt x="0" y="964"/>
                  <a:pt x="3" y="960"/>
                  <a:pt x="8" y="960"/>
                </a:cubicBezTo>
                <a:cubicBezTo>
                  <a:pt x="12" y="960"/>
                  <a:pt x="16" y="964"/>
                  <a:pt x="16" y="968"/>
                </a:cubicBezTo>
                <a:close/>
                <a:moveTo>
                  <a:pt x="16" y="1064"/>
                </a:moveTo>
                <a:lnTo>
                  <a:pt x="16" y="1112"/>
                </a:lnTo>
                <a:cubicBezTo>
                  <a:pt x="16" y="1116"/>
                  <a:pt x="12" y="1120"/>
                  <a:pt x="8" y="1120"/>
                </a:cubicBezTo>
                <a:cubicBezTo>
                  <a:pt x="3" y="1120"/>
                  <a:pt x="0" y="1116"/>
                  <a:pt x="0" y="1112"/>
                </a:cubicBezTo>
                <a:lnTo>
                  <a:pt x="0" y="1064"/>
                </a:lnTo>
                <a:cubicBezTo>
                  <a:pt x="0" y="1060"/>
                  <a:pt x="3" y="1056"/>
                  <a:pt x="8" y="1056"/>
                </a:cubicBezTo>
                <a:cubicBezTo>
                  <a:pt x="12" y="1056"/>
                  <a:pt x="16" y="1060"/>
                  <a:pt x="16" y="1064"/>
                </a:cubicBezTo>
                <a:close/>
                <a:moveTo>
                  <a:pt x="16" y="1160"/>
                </a:moveTo>
                <a:lnTo>
                  <a:pt x="16" y="1208"/>
                </a:lnTo>
                <a:cubicBezTo>
                  <a:pt x="16" y="1212"/>
                  <a:pt x="12" y="1216"/>
                  <a:pt x="8" y="1216"/>
                </a:cubicBezTo>
                <a:cubicBezTo>
                  <a:pt x="3" y="1216"/>
                  <a:pt x="0" y="1212"/>
                  <a:pt x="0" y="1208"/>
                </a:cubicBezTo>
                <a:lnTo>
                  <a:pt x="0" y="1160"/>
                </a:lnTo>
                <a:cubicBezTo>
                  <a:pt x="0" y="1156"/>
                  <a:pt x="3" y="1152"/>
                  <a:pt x="8" y="1152"/>
                </a:cubicBezTo>
                <a:cubicBezTo>
                  <a:pt x="12" y="1152"/>
                  <a:pt x="16" y="1156"/>
                  <a:pt x="16" y="1160"/>
                </a:cubicBezTo>
                <a:close/>
              </a:path>
            </a:pathLst>
          </a:custGeom>
          <a:solidFill>
            <a:srgbClr val="FF0000"/>
          </a:solidFill>
          <a:ln w="14288">
            <a:solidFill>
              <a:srgbClr val="FF0000"/>
            </a:solidFill>
            <a:bevel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6" name="Freeform 17"/>
          <p:cNvSpPr>
            <a:spLocks/>
          </p:cNvSpPr>
          <p:nvPr/>
        </p:nvSpPr>
        <p:spPr bwMode="auto">
          <a:xfrm>
            <a:off x="1879600" y="3327400"/>
            <a:ext cx="6230938" cy="541338"/>
          </a:xfrm>
          <a:custGeom>
            <a:avLst/>
            <a:gdLst>
              <a:gd name="T0" fmla="*/ 0 w 3925"/>
              <a:gd name="T1" fmla="*/ 0 h 341"/>
              <a:gd name="T2" fmla="*/ 2147483647 w 3925"/>
              <a:gd name="T3" fmla="*/ 0 h 341"/>
              <a:gd name="T4" fmla="*/ 2147483647 w 3925"/>
              <a:gd name="T5" fmla="*/ 2147483647 h 341"/>
              <a:gd name="T6" fmla="*/ 2147483647 w 3925"/>
              <a:gd name="T7" fmla="*/ 2147483647 h 341"/>
              <a:gd name="T8" fmla="*/ 2147483647 w 3925"/>
              <a:gd name="T9" fmla="*/ 0 h 341"/>
              <a:gd name="T10" fmla="*/ 2147483647 w 3925"/>
              <a:gd name="T11" fmla="*/ 0 h 341"/>
              <a:gd name="T12" fmla="*/ 2147483647 w 3925"/>
              <a:gd name="T13" fmla="*/ 2147483647 h 341"/>
              <a:gd name="T14" fmla="*/ 2147483647 w 3925"/>
              <a:gd name="T15" fmla="*/ 2147483647 h 3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25"/>
              <a:gd name="T25" fmla="*/ 0 h 341"/>
              <a:gd name="T26" fmla="*/ 3925 w 3925"/>
              <a:gd name="T27" fmla="*/ 341 h 34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25" h="341">
                <a:moveTo>
                  <a:pt x="0" y="0"/>
                </a:moveTo>
                <a:lnTo>
                  <a:pt x="853" y="0"/>
                </a:lnTo>
                <a:lnTo>
                  <a:pt x="853" y="341"/>
                </a:lnTo>
                <a:lnTo>
                  <a:pt x="1945" y="341"/>
                </a:lnTo>
                <a:lnTo>
                  <a:pt x="1945" y="0"/>
                </a:lnTo>
                <a:lnTo>
                  <a:pt x="3310" y="0"/>
                </a:lnTo>
                <a:lnTo>
                  <a:pt x="3310" y="341"/>
                </a:lnTo>
                <a:lnTo>
                  <a:pt x="3925" y="341"/>
                </a:lnTo>
              </a:path>
            </a:pathLst>
          </a:custGeom>
          <a:noFill/>
          <a:ln w="238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>
            <a:off x="2970213" y="4138613"/>
            <a:ext cx="108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4038600" y="4138613"/>
            <a:ext cx="108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5137150" y="4714875"/>
            <a:ext cx="108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6205538" y="4138613"/>
            <a:ext cx="108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7304088" y="4138613"/>
            <a:ext cx="108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2955925" y="41386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5111750" y="41481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6221413" y="41322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 animBg="1"/>
      <p:bldP spid="54279" grpId="0" animBg="1"/>
      <p:bldP spid="54280" grpId="0" animBg="1"/>
      <p:bldP spid="54281" grpId="0" animBg="1"/>
      <p:bldP spid="54282" grpId="0" animBg="1"/>
      <p:bldP spid="54287" grpId="0" animBg="1"/>
      <p:bldP spid="54288" grpId="0" animBg="1"/>
      <p:bldP spid="54290" grpId="0" animBg="1"/>
      <p:bldP spid="54291" grpId="0" animBg="1"/>
      <p:bldP spid="54292" grpId="0" animBg="1"/>
      <p:bldP spid="54293" grpId="0" animBg="1"/>
      <p:bldP spid="54294" grpId="0" animBg="1"/>
      <p:bldP spid="54295" grpId="0" animBg="1"/>
      <p:bldP spid="54296" grpId="0" animBg="1"/>
      <p:bldP spid="5429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触发器小结</a:t>
            </a:r>
          </a:p>
        </p:txBody>
      </p:sp>
      <p:graphicFrame>
        <p:nvGraphicFramePr>
          <p:cNvPr id="55537" name="Group 241"/>
          <p:cNvGraphicFramePr>
            <a:graphicFrameLocks noGrp="1"/>
          </p:cNvGraphicFramePr>
          <p:nvPr>
            <p:ph sz="half" idx="1"/>
          </p:nvPr>
        </p:nvGraphicFramePr>
        <p:xfrm>
          <a:off x="323850" y="1773238"/>
          <a:ext cx="2952750" cy="1828800"/>
        </p:xfrm>
        <a:graphic>
          <a:graphicData uri="http://schemas.openxmlformats.org/drawingml/2006/table">
            <a:tbl>
              <a:tblPr/>
              <a:tblGrid>
                <a:gridCol w="360363"/>
                <a:gridCol w="358775"/>
                <a:gridCol w="504825"/>
                <a:gridCol w="792162"/>
                <a:gridCol w="936625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不确定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559" name="Group 263"/>
          <p:cNvGraphicFramePr>
            <a:graphicFrameLocks noGrp="1"/>
          </p:cNvGraphicFramePr>
          <p:nvPr>
            <p:ph sz="quarter" idx="2"/>
          </p:nvPr>
        </p:nvGraphicFramePr>
        <p:xfrm>
          <a:off x="5148263" y="3563938"/>
          <a:ext cx="2447925" cy="1160463"/>
        </p:xfrm>
        <a:graphic>
          <a:graphicData uri="http://schemas.openxmlformats.org/drawingml/2006/table">
            <a:tbl>
              <a:tblPr/>
              <a:tblGrid>
                <a:gridCol w="360362"/>
                <a:gridCol w="503238"/>
                <a:gridCol w="793750"/>
                <a:gridCol w="790575"/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541" name="Group 245"/>
          <p:cNvGraphicFramePr>
            <a:graphicFrameLocks noGrp="1"/>
          </p:cNvGraphicFramePr>
          <p:nvPr/>
        </p:nvGraphicFramePr>
        <p:xfrm>
          <a:off x="323850" y="4581525"/>
          <a:ext cx="2879725" cy="1828800"/>
        </p:xfrm>
        <a:graphic>
          <a:graphicData uri="http://schemas.openxmlformats.org/drawingml/2006/table">
            <a:tbl>
              <a:tblPr/>
              <a:tblGrid>
                <a:gridCol w="360363"/>
                <a:gridCol w="358775"/>
                <a:gridCol w="504825"/>
                <a:gridCol w="792162"/>
                <a:gridCol w="86360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置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(Q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n)’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翻转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561" name="Group 265"/>
          <p:cNvGraphicFramePr>
            <a:graphicFrameLocks noGrp="1"/>
          </p:cNvGraphicFramePr>
          <p:nvPr/>
        </p:nvGraphicFramePr>
        <p:xfrm>
          <a:off x="5219700" y="5516563"/>
          <a:ext cx="2376488" cy="1097280"/>
        </p:xfrm>
        <a:graphic>
          <a:graphicData uri="http://schemas.openxmlformats.org/drawingml/2006/table">
            <a:tbl>
              <a:tblPr/>
              <a:tblGrid>
                <a:gridCol w="360363"/>
                <a:gridCol w="576262"/>
                <a:gridCol w="792163"/>
                <a:gridCol w="647700"/>
              </a:tblGrid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功能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保持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(Q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n)’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翻转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480" name="Text Box 184"/>
          <p:cNvSpPr txBox="1">
            <a:spLocks noChangeArrowheads="1"/>
          </p:cNvSpPr>
          <p:nvPr/>
        </p:nvSpPr>
        <p:spPr bwMode="auto">
          <a:xfrm>
            <a:off x="539750" y="1268413"/>
            <a:ext cx="1800225" cy="396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Tahoma" pitchFamily="34" charset="0"/>
                <a:ea typeface="宋体" pitchFamily="2" charset="-122"/>
              </a:rPr>
              <a:t>RS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触发器</a:t>
            </a:r>
          </a:p>
        </p:txBody>
      </p:sp>
      <p:sp>
        <p:nvSpPr>
          <p:cNvPr id="55481" name="Text Box 185"/>
          <p:cNvSpPr txBox="1">
            <a:spLocks noChangeArrowheads="1"/>
          </p:cNvSpPr>
          <p:nvPr/>
        </p:nvSpPr>
        <p:spPr bwMode="auto">
          <a:xfrm>
            <a:off x="611188" y="3933825"/>
            <a:ext cx="1800225" cy="396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Tahoma" pitchFamily="34" charset="0"/>
                <a:ea typeface="宋体" pitchFamily="2" charset="-122"/>
              </a:rPr>
              <a:t>JK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触发器</a:t>
            </a:r>
          </a:p>
        </p:txBody>
      </p:sp>
      <p:sp>
        <p:nvSpPr>
          <p:cNvPr id="55482" name="Text Box 186"/>
          <p:cNvSpPr txBox="1">
            <a:spLocks noChangeArrowheads="1"/>
          </p:cNvSpPr>
          <p:nvPr/>
        </p:nvSpPr>
        <p:spPr bwMode="auto">
          <a:xfrm>
            <a:off x="5580063" y="5013325"/>
            <a:ext cx="1800225" cy="396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Tahoma" pitchFamily="34" charset="0"/>
                <a:ea typeface="宋体" pitchFamily="2" charset="-122"/>
              </a:rPr>
              <a:t>T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触发器</a:t>
            </a:r>
          </a:p>
        </p:txBody>
      </p:sp>
      <p:sp>
        <p:nvSpPr>
          <p:cNvPr id="55483" name="Text Box 187"/>
          <p:cNvSpPr txBox="1">
            <a:spLocks noChangeArrowheads="1"/>
          </p:cNvSpPr>
          <p:nvPr/>
        </p:nvSpPr>
        <p:spPr bwMode="auto">
          <a:xfrm>
            <a:off x="5508625" y="3068638"/>
            <a:ext cx="1800225" cy="3667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latin typeface="Tahoma" pitchFamily="34" charset="0"/>
                <a:ea typeface="宋体" pitchFamily="2" charset="-122"/>
              </a:rPr>
              <a:t>D</a:t>
            </a:r>
            <a:r>
              <a:rPr lang="zh-CN" altLang="en-US" b="1">
                <a:latin typeface="Tahoma" pitchFamily="34" charset="0"/>
                <a:ea typeface="宋体" pitchFamily="2" charset="-122"/>
              </a:rPr>
              <a:t>触发器</a:t>
            </a:r>
          </a:p>
        </p:txBody>
      </p:sp>
      <p:grpSp>
        <p:nvGrpSpPr>
          <p:cNvPr id="2" name="Group 188"/>
          <p:cNvGrpSpPr>
            <a:grpSpLocks/>
          </p:cNvGrpSpPr>
          <p:nvPr/>
        </p:nvGrpSpPr>
        <p:grpSpPr bwMode="auto">
          <a:xfrm>
            <a:off x="7632700" y="3644900"/>
            <a:ext cx="1511300" cy="1485900"/>
            <a:chOff x="975" y="1230"/>
            <a:chExt cx="1429" cy="1390"/>
          </a:xfrm>
        </p:grpSpPr>
        <p:graphicFrame>
          <p:nvGraphicFramePr>
            <p:cNvPr id="14342" name="Object 189"/>
            <p:cNvGraphicFramePr>
              <a:graphicFrameLocks noChangeAspect="1"/>
            </p:cNvGraphicFramePr>
            <p:nvPr/>
          </p:nvGraphicFramePr>
          <p:xfrm>
            <a:off x="975" y="1230"/>
            <a:ext cx="1429" cy="922"/>
          </p:xfrm>
          <a:graphic>
            <a:graphicData uri="http://schemas.openxmlformats.org/presentationml/2006/ole">
              <p:oleObj spid="_x0000_s14342" name="图片" r:id="rId4" imgW="1257480" imgH="695160" progId="">
                <p:embed/>
              </p:oleObj>
            </a:graphicData>
          </a:graphic>
        </p:graphicFrame>
        <p:sp>
          <p:nvSpPr>
            <p:cNvPr id="14475" name="Rectangle 190"/>
            <p:cNvSpPr>
              <a:spLocks noChangeArrowheads="1"/>
            </p:cNvSpPr>
            <p:nvPr/>
          </p:nvSpPr>
          <p:spPr bwMode="auto">
            <a:xfrm>
              <a:off x="1601" y="2192"/>
              <a:ext cx="174" cy="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zh-CN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3" name="Group 191"/>
          <p:cNvGrpSpPr>
            <a:grpSpLocks/>
          </p:cNvGrpSpPr>
          <p:nvPr/>
        </p:nvGrpSpPr>
        <p:grpSpPr bwMode="auto">
          <a:xfrm>
            <a:off x="3276600" y="5445125"/>
            <a:ext cx="1584325" cy="1562100"/>
            <a:chOff x="3243" y="1230"/>
            <a:chExt cx="1361" cy="1361"/>
          </a:xfrm>
        </p:grpSpPr>
        <p:graphicFrame>
          <p:nvGraphicFramePr>
            <p:cNvPr id="14341" name="Object 192"/>
            <p:cNvGraphicFramePr>
              <a:graphicFrameLocks noChangeAspect="1"/>
            </p:cNvGraphicFramePr>
            <p:nvPr/>
          </p:nvGraphicFramePr>
          <p:xfrm>
            <a:off x="3243" y="1230"/>
            <a:ext cx="1361" cy="921"/>
          </p:xfrm>
          <a:graphic>
            <a:graphicData uri="http://schemas.openxmlformats.org/presentationml/2006/ole">
              <p:oleObj spid="_x0000_s14341" name="图片" r:id="rId5" imgW="1257480" imgH="695160" progId="">
                <p:embed/>
              </p:oleObj>
            </a:graphicData>
          </a:graphic>
        </p:graphicFrame>
        <p:sp>
          <p:nvSpPr>
            <p:cNvPr id="14474" name="Rectangle 193"/>
            <p:cNvSpPr>
              <a:spLocks noChangeArrowheads="1"/>
            </p:cNvSpPr>
            <p:nvPr/>
          </p:nvSpPr>
          <p:spPr bwMode="auto">
            <a:xfrm>
              <a:off x="3898" y="2193"/>
              <a:ext cx="158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zh-CN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4" name="Group 194"/>
          <p:cNvGrpSpPr>
            <a:grpSpLocks/>
          </p:cNvGrpSpPr>
          <p:nvPr/>
        </p:nvGrpSpPr>
        <p:grpSpPr bwMode="auto">
          <a:xfrm>
            <a:off x="7775575" y="5661025"/>
            <a:ext cx="1368425" cy="1477963"/>
            <a:chOff x="1020" y="2653"/>
            <a:chExt cx="1292" cy="1372"/>
          </a:xfrm>
        </p:grpSpPr>
        <p:graphicFrame>
          <p:nvGraphicFramePr>
            <p:cNvPr id="14340" name="Object 195"/>
            <p:cNvGraphicFramePr>
              <a:graphicFrameLocks noChangeAspect="1"/>
            </p:cNvGraphicFramePr>
            <p:nvPr/>
          </p:nvGraphicFramePr>
          <p:xfrm>
            <a:off x="1020" y="2653"/>
            <a:ext cx="1292" cy="913"/>
          </p:xfrm>
          <a:graphic>
            <a:graphicData uri="http://schemas.openxmlformats.org/presentationml/2006/ole">
              <p:oleObj spid="_x0000_s14340" name="图片" r:id="rId6" imgW="1181160" imgH="695160" progId="">
                <p:embed/>
              </p:oleObj>
            </a:graphicData>
          </a:graphic>
        </p:graphicFrame>
        <p:sp>
          <p:nvSpPr>
            <p:cNvPr id="14473" name="Rectangle 196"/>
            <p:cNvSpPr>
              <a:spLocks noChangeArrowheads="1"/>
            </p:cNvSpPr>
            <p:nvPr/>
          </p:nvSpPr>
          <p:spPr bwMode="auto">
            <a:xfrm>
              <a:off x="1547" y="3600"/>
              <a:ext cx="158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zh-CN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5" name="Group 197"/>
          <p:cNvGrpSpPr>
            <a:grpSpLocks/>
          </p:cNvGrpSpPr>
          <p:nvPr/>
        </p:nvGrpSpPr>
        <p:grpSpPr bwMode="auto">
          <a:xfrm>
            <a:off x="3348038" y="3500438"/>
            <a:ext cx="1506537" cy="1531937"/>
            <a:chOff x="3244" y="2630"/>
            <a:chExt cx="1360" cy="1315"/>
          </a:xfrm>
        </p:grpSpPr>
        <p:graphicFrame>
          <p:nvGraphicFramePr>
            <p:cNvPr id="14339" name="Object 198"/>
            <p:cNvGraphicFramePr>
              <a:graphicFrameLocks noChangeAspect="1"/>
            </p:cNvGraphicFramePr>
            <p:nvPr/>
          </p:nvGraphicFramePr>
          <p:xfrm>
            <a:off x="3244" y="2630"/>
            <a:ext cx="1360" cy="909"/>
          </p:xfrm>
          <a:graphic>
            <a:graphicData uri="http://schemas.openxmlformats.org/presentationml/2006/ole">
              <p:oleObj spid="_x0000_s14339" name="图片" r:id="rId7" imgW="1123920" imgH="676440" progId="">
                <p:embed/>
              </p:oleObj>
            </a:graphicData>
          </a:graphic>
        </p:graphicFrame>
        <p:sp>
          <p:nvSpPr>
            <p:cNvPr id="14472" name="Rectangle 199"/>
            <p:cNvSpPr>
              <a:spLocks noChangeArrowheads="1"/>
            </p:cNvSpPr>
            <p:nvPr/>
          </p:nvSpPr>
          <p:spPr bwMode="auto">
            <a:xfrm>
              <a:off x="3823" y="3553"/>
              <a:ext cx="16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zh-CN" altLang="zh-CN" sz="24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aphicFrame>
        <p:nvGraphicFramePr>
          <p:cNvPr id="55508" name="Object 212"/>
          <p:cNvGraphicFramePr>
            <a:graphicFrameLocks noChangeAspect="1"/>
          </p:cNvGraphicFramePr>
          <p:nvPr>
            <p:ph sz="quarter" idx="3"/>
          </p:nvPr>
        </p:nvGraphicFramePr>
        <p:xfrm>
          <a:off x="4500563" y="1268413"/>
          <a:ext cx="4273550" cy="1549400"/>
        </p:xfrm>
        <a:graphic>
          <a:graphicData uri="http://schemas.openxmlformats.org/presentationml/2006/ole">
            <p:oleObj spid="_x0000_s14338" name="公式" r:id="rId8" imgW="2869920" imgH="1041120" progId="Equations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555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80" grpId="0" animBg="1"/>
      <p:bldP spid="55481" grpId="0" animBg="1"/>
      <p:bldP spid="55482" grpId="0" animBg="1"/>
      <p:bldP spid="5548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0" dirty="0" smtClean="0"/>
              <a:t>几种触发方式</a:t>
            </a: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/>
        </p:nvGraphicFramePr>
        <p:xfrm>
          <a:off x="611188" y="1773238"/>
          <a:ext cx="2657475" cy="1598612"/>
        </p:xfrm>
        <a:graphic>
          <a:graphicData uri="http://schemas.openxmlformats.org/presentationml/2006/ole">
            <p:oleObj spid="_x0000_s15362" name="图片" r:id="rId3" imgW="1123920" imgH="676440" progId="">
              <p:embed/>
            </p:oleObj>
          </a:graphicData>
        </a:graphic>
      </p:graphicFrame>
      <p:graphicFrame>
        <p:nvGraphicFramePr>
          <p:cNvPr id="15363" name="Object 6"/>
          <p:cNvGraphicFramePr>
            <a:graphicFrameLocks noChangeAspect="1"/>
          </p:cNvGraphicFramePr>
          <p:nvPr/>
        </p:nvGraphicFramePr>
        <p:xfrm>
          <a:off x="3203575" y="1773238"/>
          <a:ext cx="2657475" cy="1598612"/>
        </p:xfrm>
        <a:graphic>
          <a:graphicData uri="http://schemas.openxmlformats.org/presentationml/2006/ole">
            <p:oleObj spid="_x0000_s15363" name="图片" r:id="rId4" imgW="1123920" imgH="676440" progId="">
              <p:embed/>
            </p:oleObj>
          </a:graphicData>
        </a:graphic>
      </p:graphicFrame>
      <p:graphicFrame>
        <p:nvGraphicFramePr>
          <p:cNvPr id="15364" name="Object 7"/>
          <p:cNvGraphicFramePr>
            <a:graphicFrameLocks noChangeAspect="1"/>
          </p:cNvGraphicFramePr>
          <p:nvPr/>
        </p:nvGraphicFramePr>
        <p:xfrm>
          <a:off x="3203575" y="4437063"/>
          <a:ext cx="2657475" cy="1598612"/>
        </p:xfrm>
        <a:graphic>
          <a:graphicData uri="http://schemas.openxmlformats.org/presentationml/2006/ole">
            <p:oleObj spid="_x0000_s15364" name="图片" r:id="rId5" imgW="1123920" imgH="676440" progId="">
              <p:embed/>
            </p:oleObj>
          </a:graphicData>
        </a:graphic>
      </p:graphicFrame>
      <p:graphicFrame>
        <p:nvGraphicFramePr>
          <p:cNvPr id="15365" name="Object 8"/>
          <p:cNvGraphicFramePr>
            <a:graphicFrameLocks noChangeAspect="1"/>
          </p:cNvGraphicFramePr>
          <p:nvPr/>
        </p:nvGraphicFramePr>
        <p:xfrm>
          <a:off x="5724525" y="4437063"/>
          <a:ext cx="2657475" cy="1598612"/>
        </p:xfrm>
        <a:graphic>
          <a:graphicData uri="http://schemas.openxmlformats.org/presentationml/2006/ole">
            <p:oleObj spid="_x0000_s15365" name="图片" r:id="rId6" imgW="1123920" imgH="676440" progId="">
              <p:embed/>
            </p:oleObj>
          </a:graphicData>
        </a:graphic>
      </p:graphicFrame>
      <p:graphicFrame>
        <p:nvGraphicFramePr>
          <p:cNvPr id="15366" name="Object 9"/>
          <p:cNvGraphicFramePr>
            <a:graphicFrameLocks noChangeAspect="1"/>
          </p:cNvGraphicFramePr>
          <p:nvPr/>
        </p:nvGraphicFramePr>
        <p:xfrm>
          <a:off x="5724525" y="1773238"/>
          <a:ext cx="2657475" cy="1598612"/>
        </p:xfrm>
        <a:graphic>
          <a:graphicData uri="http://schemas.openxmlformats.org/presentationml/2006/ole">
            <p:oleObj spid="_x0000_s15366" name="图片" r:id="rId7" imgW="1123920" imgH="676440" progId="">
              <p:embed/>
            </p:oleObj>
          </a:graphicData>
        </a:graphic>
      </p:graphicFrame>
      <p:sp>
        <p:nvSpPr>
          <p:cNvPr id="15368" name="Text Box 10"/>
          <p:cNvSpPr txBox="1">
            <a:spLocks noChangeArrowheads="1"/>
          </p:cNvSpPr>
          <p:nvPr/>
        </p:nvSpPr>
        <p:spPr bwMode="auto">
          <a:xfrm>
            <a:off x="1187450" y="3429000"/>
            <a:ext cx="1871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ea typeface="宋体" pitchFamily="2" charset="-122"/>
              </a:rPr>
              <a:t>  </a:t>
            </a:r>
            <a:r>
              <a:rPr lang="en-US" altLang="zh-CN" sz="2000" b="1">
                <a:ea typeface="宋体" pitchFamily="2" charset="-122"/>
              </a:rPr>
              <a:t>SR</a:t>
            </a:r>
            <a:r>
              <a:rPr lang="zh-CN" altLang="en-US" sz="2000" b="1">
                <a:ea typeface="宋体" pitchFamily="2" charset="-122"/>
              </a:rPr>
              <a:t>锁存器</a:t>
            </a:r>
          </a:p>
        </p:txBody>
      </p:sp>
      <p:sp>
        <p:nvSpPr>
          <p:cNvPr id="15369" name="Text Box 11"/>
          <p:cNvSpPr txBox="1">
            <a:spLocks noChangeArrowheads="1"/>
          </p:cNvSpPr>
          <p:nvPr/>
        </p:nvSpPr>
        <p:spPr bwMode="auto">
          <a:xfrm>
            <a:off x="3708400" y="3429000"/>
            <a:ext cx="20875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高</a:t>
            </a:r>
            <a:r>
              <a:rPr lang="zh-CN" altLang="en-US" sz="2000" b="1" dirty="0" smtClean="0">
                <a:ea typeface="宋体" pitchFamily="2" charset="-122"/>
              </a:rPr>
              <a:t>电平选通</a:t>
            </a:r>
            <a:r>
              <a:rPr lang="en-US" altLang="zh-CN" sz="2000" b="1" dirty="0" smtClean="0">
                <a:ea typeface="宋体" pitchFamily="2" charset="-122"/>
              </a:rPr>
              <a:t>JK</a:t>
            </a:r>
            <a:r>
              <a:rPr lang="zh-CN" altLang="en-US" sz="2000" b="1" dirty="0" smtClean="0">
                <a:ea typeface="宋体" pitchFamily="2" charset="-122"/>
              </a:rPr>
              <a:t>锁存器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15370" name="Text Box 12"/>
          <p:cNvSpPr txBox="1">
            <a:spLocks noChangeArrowheads="1"/>
          </p:cNvSpPr>
          <p:nvPr/>
        </p:nvSpPr>
        <p:spPr bwMode="auto">
          <a:xfrm>
            <a:off x="6300788" y="3429000"/>
            <a:ext cx="20875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低</a:t>
            </a:r>
            <a:r>
              <a:rPr lang="zh-CN" altLang="en-US" sz="2000" b="1" dirty="0" smtClean="0">
                <a:ea typeface="宋体" pitchFamily="2" charset="-122"/>
              </a:rPr>
              <a:t>电平选通</a:t>
            </a:r>
            <a:r>
              <a:rPr lang="en-US" altLang="zh-CN" sz="2000" b="1" dirty="0" smtClean="0">
                <a:ea typeface="宋体" pitchFamily="2" charset="-122"/>
              </a:rPr>
              <a:t>JK</a:t>
            </a:r>
            <a:r>
              <a:rPr lang="zh-CN" altLang="en-US" sz="2000" b="1" dirty="0" smtClean="0">
                <a:ea typeface="宋体" pitchFamily="2" charset="-122"/>
              </a:rPr>
              <a:t>锁存器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779838" y="6165850"/>
            <a:ext cx="2087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ea typeface="宋体" pitchFamily="2" charset="-122"/>
              </a:rPr>
              <a:t>上升沿</a:t>
            </a:r>
            <a:r>
              <a:rPr lang="en-US" altLang="zh-CN" sz="2000" b="1">
                <a:ea typeface="宋体" pitchFamily="2" charset="-122"/>
              </a:rPr>
              <a:t>JK</a:t>
            </a:r>
            <a:r>
              <a:rPr lang="zh-CN" altLang="en-US" sz="2000" b="1">
                <a:ea typeface="宋体" pitchFamily="2" charset="-122"/>
              </a:rPr>
              <a:t>触发器</a:t>
            </a:r>
          </a:p>
        </p:txBody>
      </p:sp>
      <p:sp>
        <p:nvSpPr>
          <p:cNvPr id="15372" name="Text Box 14"/>
          <p:cNvSpPr txBox="1">
            <a:spLocks noChangeArrowheads="1"/>
          </p:cNvSpPr>
          <p:nvPr/>
        </p:nvSpPr>
        <p:spPr bwMode="auto">
          <a:xfrm>
            <a:off x="6300788" y="6165850"/>
            <a:ext cx="2087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ea typeface="宋体" pitchFamily="2" charset="-122"/>
              </a:rPr>
              <a:t>下降沿</a:t>
            </a:r>
            <a:r>
              <a:rPr lang="en-US" altLang="zh-CN" sz="2000" b="1">
                <a:ea typeface="宋体" pitchFamily="2" charset="-122"/>
              </a:rPr>
              <a:t>JK</a:t>
            </a:r>
            <a:r>
              <a:rPr lang="zh-CN" altLang="en-US" sz="2000" b="1">
                <a:ea typeface="宋体" pitchFamily="2" charset="-122"/>
              </a:rPr>
              <a:t>触发器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示例</a:t>
            </a:r>
            <a:endParaRPr lang="en-US" altLang="zh-CN" sz="280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642350" cy="1365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已知</a:t>
            </a:r>
            <a:r>
              <a:rPr lang="en-US" altLang="zh-CN" smtClean="0"/>
              <a:t>JK</a:t>
            </a:r>
            <a:r>
              <a:rPr lang="zh-CN" altLang="en-US" smtClean="0"/>
              <a:t>触发器电路如图 </a:t>
            </a:r>
            <a:r>
              <a:rPr lang="en-US" altLang="zh-CN" smtClean="0"/>
              <a:t>(a)</a:t>
            </a:r>
            <a:r>
              <a:rPr lang="zh-CN" altLang="en-US" smtClean="0"/>
              <a:t>所示，时钟</a:t>
            </a:r>
            <a:r>
              <a:rPr lang="en-US" altLang="zh-CN" smtClean="0"/>
              <a:t>CLK</a:t>
            </a:r>
            <a:r>
              <a:rPr lang="zh-CN" altLang="en-US" smtClean="0"/>
              <a:t>和输入</a:t>
            </a:r>
            <a:r>
              <a:rPr lang="en-US" altLang="zh-CN" smtClean="0"/>
              <a:t>A</a:t>
            </a:r>
            <a:r>
              <a:rPr lang="zh-CN" altLang="en-US" smtClean="0"/>
              <a:t>的波形如图 </a:t>
            </a:r>
            <a:r>
              <a:rPr lang="en-US" altLang="zh-CN" smtClean="0"/>
              <a:t>(b)</a:t>
            </a:r>
            <a:r>
              <a:rPr lang="zh-CN" altLang="en-US" smtClean="0"/>
              <a:t>所示，试分析电路的逻辑功能，并画出触发器输出</a:t>
            </a:r>
            <a:r>
              <a:rPr lang="en-US" altLang="zh-CN" smtClean="0"/>
              <a:t>Q</a:t>
            </a:r>
            <a:r>
              <a:rPr lang="zh-CN" altLang="en-US" smtClean="0"/>
              <a:t>的波形，设</a:t>
            </a:r>
            <a:r>
              <a:rPr lang="en-US" altLang="zh-CN" smtClean="0"/>
              <a:t>Q</a:t>
            </a:r>
            <a:r>
              <a:rPr lang="zh-CN" altLang="en-US" smtClean="0"/>
              <a:t>输出初态为</a:t>
            </a:r>
            <a:r>
              <a:rPr lang="en-US" altLang="zh-CN" smtClean="0"/>
              <a:t>0</a:t>
            </a:r>
            <a:r>
              <a:rPr lang="zh-CN" altLang="en-US" smtClean="0"/>
              <a:t>。 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4288" y="5345113"/>
            <a:ext cx="419735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4284663" y="2636838"/>
            <a:ext cx="43195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/>
          <a:p>
            <a:r>
              <a:rPr lang="en-US" altLang="zh-CN" sz="2400" b="1"/>
              <a:t>JK</a:t>
            </a:r>
            <a:r>
              <a:rPr lang="zh-CN" altLang="en-US" sz="2400" b="1"/>
              <a:t>触发器的</a:t>
            </a:r>
            <a:r>
              <a:rPr lang="en-US" altLang="zh-CN" sz="2400" b="1"/>
              <a:t>K</a:t>
            </a:r>
            <a:r>
              <a:rPr lang="zh-CN" altLang="en-US" sz="2400" b="1"/>
              <a:t>接到了</a:t>
            </a:r>
            <a:r>
              <a:rPr lang="en-US" altLang="zh-CN" sz="2400" b="1"/>
              <a:t>Q</a:t>
            </a:r>
            <a:r>
              <a:rPr lang="zh-CN" altLang="en-US" sz="2400" b="1"/>
              <a:t>端，将</a:t>
            </a:r>
            <a:r>
              <a:rPr lang="en-US" altLang="zh-CN" sz="2400" b="1"/>
              <a:t>J=A</a:t>
            </a:r>
            <a:r>
              <a:rPr lang="zh-CN" altLang="en-US" sz="2400" b="1"/>
              <a:t>、</a:t>
            </a:r>
            <a:r>
              <a:rPr lang="en-US" altLang="zh-CN" sz="2400" b="1"/>
              <a:t>K=Q</a:t>
            </a:r>
            <a:r>
              <a:rPr lang="zh-CN" altLang="en-US" sz="2400" b="1"/>
              <a:t>代入</a:t>
            </a:r>
            <a:r>
              <a:rPr lang="en-US" altLang="zh-CN" sz="2400" b="1"/>
              <a:t>JK</a:t>
            </a:r>
            <a:r>
              <a:rPr lang="zh-CN" altLang="en-US" sz="2400" b="1"/>
              <a:t>触发器的特征方程 </a:t>
            </a:r>
          </a:p>
        </p:txBody>
      </p:sp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4427538" y="3717925"/>
          <a:ext cx="3816350" cy="520700"/>
        </p:xfrm>
        <a:graphic>
          <a:graphicData uri="http://schemas.openxmlformats.org/presentationml/2006/ole">
            <p:oleObj spid="_x0000_s12290" name="公式" r:id="rId4" imgW="1676400" imgH="228600" progId="Equations">
              <p:embed/>
            </p:oleObj>
          </a:graphicData>
        </a:graphic>
      </p:graphicFrame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4284663" y="4351338"/>
            <a:ext cx="4248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/>
          <a:p>
            <a:r>
              <a:rPr lang="zh-CN" altLang="en-US" sz="2400" b="1"/>
              <a:t>由特征方程可知，当</a:t>
            </a:r>
            <a:r>
              <a:rPr lang="en-US" altLang="zh-CN" sz="2400" b="1"/>
              <a:t>A=1</a:t>
            </a:r>
            <a:r>
              <a:rPr lang="zh-CN" altLang="en-US" sz="2400" b="1"/>
              <a:t>时，电路翻转；当</a:t>
            </a:r>
            <a:r>
              <a:rPr lang="en-US" altLang="zh-CN" sz="2400" b="1"/>
              <a:t>A=0</a:t>
            </a:r>
            <a:r>
              <a:rPr lang="zh-CN" altLang="en-US" sz="2400" b="1"/>
              <a:t>时，输出</a:t>
            </a:r>
            <a:r>
              <a:rPr lang="en-US" altLang="zh-CN" sz="2400" b="1"/>
              <a:t>0 </a:t>
            </a:r>
          </a:p>
        </p:txBody>
      </p:sp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5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4284663" y="5300663"/>
            <a:ext cx="4629150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88" y="2781300"/>
            <a:ext cx="360045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  <p:bldP spid="921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练习</a:t>
            </a:r>
            <a:r>
              <a:rPr lang="en-US" altLang="zh-CN" sz="2800" smtClean="0"/>
              <a:t>5.4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71588"/>
            <a:ext cx="8147050" cy="1293812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已知</a:t>
            </a:r>
            <a:r>
              <a:rPr lang="en-US" altLang="zh-CN" sz="2400" smtClean="0"/>
              <a:t>JK</a:t>
            </a:r>
            <a:r>
              <a:rPr lang="zh-CN" altLang="en-US" sz="2400" smtClean="0"/>
              <a:t>触发器电路、时钟</a:t>
            </a:r>
            <a:r>
              <a:rPr lang="en-US" altLang="zh-CN" sz="2400" smtClean="0"/>
              <a:t>CLK</a:t>
            </a:r>
            <a:r>
              <a:rPr lang="zh-CN" altLang="en-US" sz="2400" smtClean="0"/>
              <a:t>和输入</a:t>
            </a:r>
            <a:r>
              <a:rPr lang="en-US" altLang="zh-CN" sz="2400" smtClean="0"/>
              <a:t>A</a:t>
            </a:r>
            <a:r>
              <a:rPr lang="zh-CN" altLang="en-US" sz="2400" smtClean="0"/>
              <a:t>的波形如图所示，试分析电路的逻辑功能，并画出触发器输出</a:t>
            </a:r>
            <a:r>
              <a:rPr lang="en-US" altLang="zh-CN" sz="2400" smtClean="0"/>
              <a:t>Q</a:t>
            </a:r>
            <a:r>
              <a:rPr lang="zh-CN" altLang="en-US" sz="2400" smtClean="0"/>
              <a:t>的波形，设</a:t>
            </a:r>
            <a:r>
              <a:rPr lang="en-US" altLang="zh-CN" sz="2400" smtClean="0"/>
              <a:t>Q</a:t>
            </a:r>
            <a:r>
              <a:rPr lang="zh-CN" altLang="en-US" sz="2400" smtClean="0"/>
              <a:t>输出初态为</a:t>
            </a:r>
            <a:r>
              <a:rPr lang="en-US" altLang="zh-CN" sz="2400" smtClean="0"/>
              <a:t>0</a:t>
            </a:r>
            <a:r>
              <a:rPr lang="zh-CN" altLang="en-US" sz="2400" smtClean="0"/>
              <a:t>。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2708275"/>
            <a:ext cx="3959225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07950" y="5157788"/>
            <a:ext cx="419735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4215" name="Object 7"/>
          <p:cNvGraphicFramePr>
            <a:graphicFrameLocks noChangeAspect="1"/>
          </p:cNvGraphicFramePr>
          <p:nvPr>
            <p:ph sz="half" idx="2"/>
          </p:nvPr>
        </p:nvGraphicFramePr>
        <p:xfrm>
          <a:off x="5292725" y="2133600"/>
          <a:ext cx="2232025" cy="1892300"/>
        </p:xfrm>
        <a:graphic>
          <a:graphicData uri="http://schemas.openxmlformats.org/presentationml/2006/ole">
            <p:oleObj spid="_x0000_s13314" name="公式" r:id="rId5" imgW="1168200" imgH="990360" progId="Equations">
              <p:embed/>
            </p:oleObj>
          </a:graphicData>
        </a:graphic>
      </p:graphicFrame>
      <p:sp>
        <p:nvSpPr>
          <p:cNvPr id="13319" name="Rectangle 9"/>
          <p:cNvSpPr>
            <a:spLocks noChangeArrowheads="1"/>
          </p:cNvSpPr>
          <p:nvPr/>
        </p:nvSpPr>
        <p:spPr bwMode="auto">
          <a:xfrm>
            <a:off x="4500563" y="3933825"/>
            <a:ext cx="44640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r>
              <a:rPr lang="zh-CN" altLang="en-US" sz="2400" b="1"/>
              <a:t>由特征方程可知，当</a:t>
            </a:r>
            <a:r>
              <a:rPr lang="en-US" altLang="zh-CN" sz="2400" b="1"/>
              <a:t>A=1</a:t>
            </a:r>
            <a:r>
              <a:rPr lang="zh-CN" altLang="en-US" sz="2400" b="1"/>
              <a:t>时，电路翻转；当</a:t>
            </a:r>
            <a:r>
              <a:rPr lang="en-US" altLang="zh-CN" sz="2400" b="1"/>
              <a:t>A=0</a:t>
            </a:r>
            <a:r>
              <a:rPr lang="zh-CN" altLang="en-US" sz="2400" b="1"/>
              <a:t>时，输出</a:t>
            </a:r>
            <a:r>
              <a:rPr lang="en-US" altLang="zh-CN" sz="2400" b="1"/>
              <a:t>1</a:t>
            </a:r>
          </a:p>
        </p:txBody>
      </p:sp>
      <p:pic>
        <p:nvPicPr>
          <p:cNvPr id="13320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4050" y="4797425"/>
            <a:ext cx="4572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989138"/>
            <a:ext cx="6257925" cy="3328987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时序电路模型</a:t>
            </a:r>
          </a:p>
          <a:p>
            <a:pPr eaLnBrk="1" hangingPunct="1"/>
            <a:r>
              <a:rPr lang="zh-CN" altLang="en-US" smtClean="0"/>
              <a:t>触发器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计数器</a:t>
            </a:r>
          </a:p>
          <a:p>
            <a:pPr eaLnBrk="1" hangingPunct="1"/>
            <a:r>
              <a:rPr lang="zh-CN" altLang="en-US" smtClean="0"/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时序电路的一般模型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700213"/>
            <a:ext cx="3744913" cy="3960812"/>
          </a:xfrm>
        </p:spPr>
        <p:txBody>
          <a:bodyPr/>
          <a:lstStyle/>
          <a:p>
            <a:pPr eaLnBrk="1" hangingPunct="1"/>
            <a:r>
              <a:rPr lang="zh-CN" altLang="en-US" smtClean="0"/>
              <a:t>特点：</a:t>
            </a:r>
          </a:p>
          <a:p>
            <a:pPr lvl="1" eaLnBrk="1" hangingPunct="1"/>
            <a:r>
              <a:rPr lang="zh-CN" altLang="en-US" smtClean="0"/>
              <a:t>电路由组合电路和存储电路组成。</a:t>
            </a:r>
          </a:p>
          <a:p>
            <a:pPr lvl="1" eaLnBrk="1" hangingPunct="1"/>
            <a:r>
              <a:rPr lang="zh-CN" altLang="en-US" smtClean="0"/>
              <a:t>电路存在反馈。</a:t>
            </a:r>
          </a:p>
          <a:p>
            <a:pPr lvl="1" eaLnBrk="1" hangingPunct="1"/>
            <a:r>
              <a:rPr lang="zh-CN" altLang="en-US" smtClean="0"/>
              <a:t>事件的发生跟时间有关系。</a:t>
            </a:r>
          </a:p>
          <a:p>
            <a:pPr lvl="1" eaLnBrk="1" hangingPunct="1"/>
            <a:r>
              <a:rPr lang="zh-CN" altLang="en-US" smtClean="0"/>
              <a:t>存储元件数据随时间变化。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</a:blip>
          <a:srcRect/>
          <a:stretch>
            <a:fillRect/>
          </a:stretch>
        </p:blipFill>
        <p:spPr bwMode="auto">
          <a:xfrm>
            <a:off x="4211638" y="1700213"/>
            <a:ext cx="4619625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4211638" y="1987550"/>
            <a:ext cx="1008062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4354513" y="3355975"/>
            <a:ext cx="865187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7594600" y="1916113"/>
            <a:ext cx="1152525" cy="7191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7739063" y="3427413"/>
            <a:ext cx="1008062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5" grpId="0" animBg="1"/>
      <p:bldP spid="7176" grpId="0" animBg="1"/>
      <p:bldP spid="717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简单计数器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208963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smtClean="0"/>
              <a:t>计数器功能：累计输入脉冲的个数。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mtClean="0"/>
              <a:t>不仅可以用来计数、 分频， 还可以对系统进行定时、顺序控制等， 是数字系统中应用最广泛的时序逻辑部件之一。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mtClean="0">
                <a:solidFill>
                  <a:srgbClr val="FF0000"/>
                </a:solidFill>
              </a:rPr>
              <a:t>一个数字计数器一般由一组触发器构成，按照预先设定的顺序改变状态</a:t>
            </a:r>
            <a:r>
              <a:rPr kumimoji="1" lang="zh-CN" altLang="en-US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计数器分类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557338"/>
            <a:ext cx="7499350" cy="4564062"/>
          </a:xfrm>
        </p:spPr>
        <p:txBody>
          <a:bodyPr/>
          <a:lstStyle/>
          <a:p>
            <a:pPr eaLnBrk="1" hangingPunct="1"/>
            <a:r>
              <a:rPr lang="zh-CN" altLang="en-US" smtClean="0"/>
              <a:t>异步计数器</a:t>
            </a:r>
          </a:p>
          <a:p>
            <a:pPr lvl="1" eaLnBrk="1" hangingPunct="1"/>
            <a:r>
              <a:rPr lang="zh-CN" altLang="en-US" smtClean="0"/>
              <a:t>除</a:t>
            </a:r>
            <a:r>
              <a:rPr lang="en-US" altLang="zh-CN" smtClean="0"/>
              <a:t>2</a:t>
            </a:r>
            <a:r>
              <a:rPr lang="zh-CN" altLang="en-US" smtClean="0"/>
              <a:t>计数器</a:t>
            </a:r>
          </a:p>
          <a:p>
            <a:pPr lvl="1" eaLnBrk="1" hangingPunct="1"/>
            <a:r>
              <a:rPr lang="zh-CN" altLang="en-US" smtClean="0"/>
              <a:t>除</a:t>
            </a:r>
            <a:r>
              <a:rPr lang="en-US" altLang="zh-CN" smtClean="0"/>
              <a:t>4</a:t>
            </a:r>
            <a:r>
              <a:rPr lang="zh-CN" altLang="en-US" smtClean="0"/>
              <a:t>计数器</a:t>
            </a:r>
          </a:p>
          <a:p>
            <a:pPr lvl="1" eaLnBrk="1" hangingPunct="1"/>
            <a:r>
              <a:rPr lang="zh-CN" altLang="en-US" smtClean="0"/>
              <a:t>除</a:t>
            </a:r>
            <a:r>
              <a:rPr lang="en-US" altLang="zh-CN" smtClean="0"/>
              <a:t>8</a:t>
            </a:r>
            <a:r>
              <a:rPr lang="zh-CN" altLang="en-US" smtClean="0"/>
              <a:t>计数器</a:t>
            </a:r>
          </a:p>
          <a:p>
            <a:pPr lvl="1"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同步计数器</a:t>
            </a:r>
          </a:p>
          <a:p>
            <a:pPr lvl="1" eaLnBrk="1" hangingPunct="1"/>
            <a:r>
              <a:rPr lang="en-US" altLang="zh-CN" smtClean="0"/>
              <a:t>Johnson</a:t>
            </a:r>
            <a:r>
              <a:rPr lang="zh-CN" altLang="en-US" smtClean="0"/>
              <a:t>计数器</a:t>
            </a:r>
          </a:p>
          <a:p>
            <a:pPr lvl="1" eaLnBrk="1" hangingPunct="1"/>
            <a:r>
              <a:rPr lang="zh-CN" altLang="en-US" smtClean="0"/>
              <a:t>循环计数器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除</a:t>
            </a:r>
            <a:r>
              <a:rPr lang="en-US" altLang="zh-CN" smtClean="0"/>
              <a:t>2</a:t>
            </a:r>
            <a:r>
              <a:rPr lang="zh-CN" altLang="en-US" smtClean="0"/>
              <a:t>计数器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5364163" y="1196975"/>
            <a:ext cx="3536950" cy="3105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68313" y="4500563"/>
            <a:ext cx="6553200" cy="828675"/>
            <a:chOff x="744" y="2999"/>
            <a:chExt cx="4128" cy="522"/>
          </a:xfrm>
        </p:grpSpPr>
        <p:sp>
          <p:nvSpPr>
            <p:cNvPr id="16417" name="Line 6"/>
            <p:cNvSpPr>
              <a:spLocks noChangeShapeType="1"/>
            </p:cNvSpPr>
            <p:nvPr/>
          </p:nvSpPr>
          <p:spPr bwMode="auto">
            <a:xfrm>
              <a:off x="3146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Line 7"/>
            <p:cNvSpPr>
              <a:spLocks noChangeShapeType="1"/>
            </p:cNvSpPr>
            <p:nvPr/>
          </p:nvSpPr>
          <p:spPr bwMode="auto">
            <a:xfrm>
              <a:off x="2858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Line 8"/>
            <p:cNvSpPr>
              <a:spLocks noChangeShapeType="1"/>
            </p:cNvSpPr>
            <p:nvPr/>
          </p:nvSpPr>
          <p:spPr bwMode="auto">
            <a:xfrm>
              <a:off x="2283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Line 9"/>
            <p:cNvSpPr>
              <a:spLocks noChangeShapeType="1"/>
            </p:cNvSpPr>
            <p:nvPr/>
          </p:nvSpPr>
          <p:spPr bwMode="auto">
            <a:xfrm>
              <a:off x="4297" y="3222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1" name="Line 10"/>
            <p:cNvSpPr>
              <a:spLocks noChangeShapeType="1"/>
            </p:cNvSpPr>
            <p:nvPr/>
          </p:nvSpPr>
          <p:spPr bwMode="auto">
            <a:xfrm>
              <a:off x="1708" y="3501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Line 11"/>
            <p:cNvSpPr>
              <a:spLocks noChangeShapeType="1"/>
            </p:cNvSpPr>
            <p:nvPr/>
          </p:nvSpPr>
          <p:spPr bwMode="auto">
            <a:xfrm flipV="1">
              <a:off x="1420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Line 12"/>
            <p:cNvSpPr>
              <a:spLocks noChangeShapeType="1"/>
            </p:cNvSpPr>
            <p:nvPr/>
          </p:nvSpPr>
          <p:spPr bwMode="auto">
            <a:xfrm>
              <a:off x="4009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Line 13"/>
            <p:cNvSpPr>
              <a:spLocks noChangeShapeType="1"/>
            </p:cNvSpPr>
            <p:nvPr/>
          </p:nvSpPr>
          <p:spPr bwMode="auto">
            <a:xfrm flipV="1">
              <a:off x="3721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5" name="Line 14"/>
            <p:cNvSpPr>
              <a:spLocks noChangeShapeType="1"/>
            </p:cNvSpPr>
            <p:nvPr/>
          </p:nvSpPr>
          <p:spPr bwMode="auto">
            <a:xfrm>
              <a:off x="2858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Line 15"/>
            <p:cNvSpPr>
              <a:spLocks noChangeShapeType="1"/>
            </p:cNvSpPr>
            <p:nvPr/>
          </p:nvSpPr>
          <p:spPr bwMode="auto">
            <a:xfrm flipV="1">
              <a:off x="2571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Line 16"/>
            <p:cNvSpPr>
              <a:spLocks noChangeShapeType="1"/>
            </p:cNvSpPr>
            <p:nvPr/>
          </p:nvSpPr>
          <p:spPr bwMode="auto">
            <a:xfrm>
              <a:off x="1995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8" name="Line 17"/>
            <p:cNvSpPr>
              <a:spLocks noChangeShapeType="1"/>
            </p:cNvSpPr>
            <p:nvPr/>
          </p:nvSpPr>
          <p:spPr bwMode="auto">
            <a:xfrm flipV="1">
              <a:off x="1995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9" name="Line 18"/>
            <p:cNvSpPr>
              <a:spLocks noChangeShapeType="1"/>
            </p:cNvSpPr>
            <p:nvPr/>
          </p:nvSpPr>
          <p:spPr bwMode="auto">
            <a:xfrm>
              <a:off x="4584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Line 19"/>
            <p:cNvSpPr>
              <a:spLocks noChangeShapeType="1"/>
            </p:cNvSpPr>
            <p:nvPr/>
          </p:nvSpPr>
          <p:spPr bwMode="auto">
            <a:xfrm>
              <a:off x="1420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1" name="Line 20"/>
            <p:cNvSpPr>
              <a:spLocks noChangeShapeType="1"/>
            </p:cNvSpPr>
            <p:nvPr/>
          </p:nvSpPr>
          <p:spPr bwMode="auto">
            <a:xfrm>
              <a:off x="3721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Line 21"/>
            <p:cNvSpPr>
              <a:spLocks noChangeShapeType="1"/>
            </p:cNvSpPr>
            <p:nvPr/>
          </p:nvSpPr>
          <p:spPr bwMode="auto">
            <a:xfrm>
              <a:off x="3434" y="3501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3" name="Line 22"/>
            <p:cNvSpPr>
              <a:spLocks noChangeShapeType="1"/>
            </p:cNvSpPr>
            <p:nvPr/>
          </p:nvSpPr>
          <p:spPr bwMode="auto">
            <a:xfrm>
              <a:off x="3434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4" name="Line 23"/>
            <p:cNvSpPr>
              <a:spLocks noChangeShapeType="1"/>
            </p:cNvSpPr>
            <p:nvPr/>
          </p:nvSpPr>
          <p:spPr bwMode="auto">
            <a:xfrm flipV="1">
              <a:off x="3146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5" name="Line 24"/>
            <p:cNvSpPr>
              <a:spLocks noChangeShapeType="1"/>
            </p:cNvSpPr>
            <p:nvPr/>
          </p:nvSpPr>
          <p:spPr bwMode="auto">
            <a:xfrm>
              <a:off x="2571" y="3222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6" name="Line 25"/>
            <p:cNvSpPr>
              <a:spLocks noChangeShapeType="1"/>
            </p:cNvSpPr>
            <p:nvPr/>
          </p:nvSpPr>
          <p:spPr bwMode="auto">
            <a:xfrm>
              <a:off x="4584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7" name="Line 26"/>
            <p:cNvSpPr>
              <a:spLocks noChangeShapeType="1"/>
            </p:cNvSpPr>
            <p:nvPr/>
          </p:nvSpPr>
          <p:spPr bwMode="auto">
            <a:xfrm>
              <a:off x="2283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8" name="Line 27"/>
            <p:cNvSpPr>
              <a:spLocks noChangeShapeType="1"/>
            </p:cNvSpPr>
            <p:nvPr/>
          </p:nvSpPr>
          <p:spPr bwMode="auto">
            <a:xfrm flipV="1">
              <a:off x="4297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9" name="Line 28"/>
            <p:cNvSpPr>
              <a:spLocks noChangeShapeType="1"/>
            </p:cNvSpPr>
            <p:nvPr/>
          </p:nvSpPr>
          <p:spPr bwMode="auto">
            <a:xfrm>
              <a:off x="1708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0" name="Line 29"/>
            <p:cNvSpPr>
              <a:spLocks noChangeShapeType="1"/>
            </p:cNvSpPr>
            <p:nvPr/>
          </p:nvSpPr>
          <p:spPr bwMode="auto">
            <a:xfrm>
              <a:off x="988" y="3501"/>
              <a:ext cx="43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1" name="Line 30"/>
            <p:cNvSpPr>
              <a:spLocks noChangeShapeType="1"/>
            </p:cNvSpPr>
            <p:nvPr/>
          </p:nvSpPr>
          <p:spPr bwMode="auto">
            <a:xfrm>
              <a:off x="4009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2" name="Rectangle 31"/>
            <p:cNvSpPr>
              <a:spLocks noChangeArrowheads="1"/>
            </p:cNvSpPr>
            <p:nvPr/>
          </p:nvSpPr>
          <p:spPr bwMode="auto">
            <a:xfrm>
              <a:off x="4397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6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3" name="Rectangle 32"/>
            <p:cNvSpPr>
              <a:spLocks noChangeArrowheads="1"/>
            </p:cNvSpPr>
            <p:nvPr/>
          </p:nvSpPr>
          <p:spPr bwMode="auto">
            <a:xfrm>
              <a:off x="1521" y="3013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1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4" name="Rectangle 33"/>
            <p:cNvSpPr>
              <a:spLocks noChangeArrowheads="1"/>
            </p:cNvSpPr>
            <p:nvPr/>
          </p:nvSpPr>
          <p:spPr bwMode="auto">
            <a:xfrm>
              <a:off x="744" y="3319"/>
              <a:ext cx="215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1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CP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5" name="Rectangle 34"/>
            <p:cNvSpPr>
              <a:spLocks noChangeArrowheads="1"/>
            </p:cNvSpPr>
            <p:nvPr/>
          </p:nvSpPr>
          <p:spPr bwMode="auto">
            <a:xfrm>
              <a:off x="3822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5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6" name="Rectangle 35"/>
            <p:cNvSpPr>
              <a:spLocks noChangeArrowheads="1"/>
            </p:cNvSpPr>
            <p:nvPr/>
          </p:nvSpPr>
          <p:spPr bwMode="auto">
            <a:xfrm>
              <a:off x="3218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4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7" name="Rectangle 36"/>
            <p:cNvSpPr>
              <a:spLocks noChangeArrowheads="1"/>
            </p:cNvSpPr>
            <p:nvPr/>
          </p:nvSpPr>
          <p:spPr bwMode="auto">
            <a:xfrm>
              <a:off x="2096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2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16448" name="Rectangle 37"/>
            <p:cNvSpPr>
              <a:spLocks noChangeArrowheads="1"/>
            </p:cNvSpPr>
            <p:nvPr/>
          </p:nvSpPr>
          <p:spPr bwMode="auto">
            <a:xfrm>
              <a:off x="2671" y="3013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3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</p:grpSp>
      <p:sp>
        <p:nvSpPr>
          <p:cNvPr id="65574" name="Line 38"/>
          <p:cNvSpPr>
            <a:spLocks noChangeShapeType="1"/>
          </p:cNvSpPr>
          <p:nvPr/>
        </p:nvSpPr>
        <p:spPr bwMode="auto">
          <a:xfrm>
            <a:off x="871538" y="6286500"/>
            <a:ext cx="11271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75" name="Rectangle 39"/>
          <p:cNvSpPr>
            <a:spLocks noChangeArrowheads="1"/>
          </p:cNvSpPr>
          <p:nvPr/>
        </p:nvSpPr>
        <p:spPr bwMode="auto">
          <a:xfrm>
            <a:off x="484188" y="5997575"/>
            <a:ext cx="1651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Q</a:t>
            </a:r>
          </a:p>
        </p:txBody>
      </p:sp>
      <p:sp>
        <p:nvSpPr>
          <p:cNvPr id="65576" name="Line 40"/>
          <p:cNvSpPr>
            <a:spLocks noChangeShapeType="1"/>
          </p:cNvSpPr>
          <p:nvPr/>
        </p:nvSpPr>
        <p:spPr bwMode="auto">
          <a:xfrm>
            <a:off x="1995488" y="4500563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77" name="Line 41"/>
          <p:cNvSpPr>
            <a:spLocks noChangeShapeType="1"/>
          </p:cNvSpPr>
          <p:nvPr/>
        </p:nvSpPr>
        <p:spPr bwMode="auto">
          <a:xfrm>
            <a:off x="2914650" y="4492625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78" name="Line 42"/>
          <p:cNvSpPr>
            <a:spLocks noChangeShapeType="1"/>
          </p:cNvSpPr>
          <p:nvPr/>
        </p:nvSpPr>
        <p:spPr bwMode="auto">
          <a:xfrm>
            <a:off x="3821113" y="4437063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79" name="Line 43"/>
          <p:cNvSpPr>
            <a:spLocks noChangeShapeType="1"/>
          </p:cNvSpPr>
          <p:nvPr/>
        </p:nvSpPr>
        <p:spPr bwMode="auto">
          <a:xfrm>
            <a:off x="4740275" y="4429125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0" name="Line 44"/>
          <p:cNvSpPr>
            <a:spLocks noChangeShapeType="1"/>
          </p:cNvSpPr>
          <p:nvPr/>
        </p:nvSpPr>
        <p:spPr bwMode="auto">
          <a:xfrm>
            <a:off x="5659438" y="4391025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1" name="Line 45"/>
          <p:cNvSpPr>
            <a:spLocks noChangeShapeType="1"/>
          </p:cNvSpPr>
          <p:nvPr/>
        </p:nvSpPr>
        <p:spPr bwMode="auto">
          <a:xfrm>
            <a:off x="6578600" y="4383088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3" name="Line 47"/>
          <p:cNvSpPr>
            <a:spLocks noChangeShapeType="1"/>
          </p:cNvSpPr>
          <p:nvPr/>
        </p:nvSpPr>
        <p:spPr bwMode="auto">
          <a:xfrm>
            <a:off x="1995488" y="5824538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4" name="Line 48"/>
          <p:cNvSpPr>
            <a:spLocks noChangeShapeType="1"/>
          </p:cNvSpPr>
          <p:nvPr/>
        </p:nvSpPr>
        <p:spPr bwMode="auto">
          <a:xfrm>
            <a:off x="2887663" y="6273800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5" name="Line 49"/>
          <p:cNvSpPr>
            <a:spLocks noChangeShapeType="1"/>
          </p:cNvSpPr>
          <p:nvPr/>
        </p:nvSpPr>
        <p:spPr bwMode="auto">
          <a:xfrm>
            <a:off x="3808413" y="5837238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6" name="Line 50"/>
          <p:cNvSpPr>
            <a:spLocks noChangeShapeType="1"/>
          </p:cNvSpPr>
          <p:nvPr/>
        </p:nvSpPr>
        <p:spPr bwMode="auto">
          <a:xfrm>
            <a:off x="4740275" y="6273800"/>
            <a:ext cx="9191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7" name="Line 51"/>
          <p:cNvSpPr>
            <a:spLocks noChangeShapeType="1"/>
          </p:cNvSpPr>
          <p:nvPr/>
        </p:nvSpPr>
        <p:spPr bwMode="auto">
          <a:xfrm>
            <a:off x="5640388" y="5824538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8" name="Line 52"/>
          <p:cNvSpPr>
            <a:spLocks noChangeShapeType="1"/>
          </p:cNvSpPr>
          <p:nvPr/>
        </p:nvSpPr>
        <p:spPr bwMode="auto">
          <a:xfrm>
            <a:off x="6584950" y="6273800"/>
            <a:ext cx="9191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89" name="Line 53"/>
          <p:cNvSpPr>
            <a:spLocks noChangeShapeType="1"/>
          </p:cNvSpPr>
          <p:nvPr/>
        </p:nvSpPr>
        <p:spPr bwMode="auto">
          <a:xfrm>
            <a:off x="1995488" y="58245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90" name="Line 54"/>
          <p:cNvSpPr>
            <a:spLocks noChangeShapeType="1"/>
          </p:cNvSpPr>
          <p:nvPr/>
        </p:nvSpPr>
        <p:spPr bwMode="auto">
          <a:xfrm>
            <a:off x="2914650" y="58245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91" name="Line 55"/>
          <p:cNvSpPr>
            <a:spLocks noChangeShapeType="1"/>
          </p:cNvSpPr>
          <p:nvPr/>
        </p:nvSpPr>
        <p:spPr bwMode="auto">
          <a:xfrm>
            <a:off x="3814763" y="58245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92" name="Line 56"/>
          <p:cNvSpPr>
            <a:spLocks noChangeShapeType="1"/>
          </p:cNvSpPr>
          <p:nvPr/>
        </p:nvSpPr>
        <p:spPr bwMode="auto">
          <a:xfrm>
            <a:off x="4752975" y="58245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93" name="Line 57"/>
          <p:cNvSpPr>
            <a:spLocks noChangeShapeType="1"/>
          </p:cNvSpPr>
          <p:nvPr/>
        </p:nvSpPr>
        <p:spPr bwMode="auto">
          <a:xfrm>
            <a:off x="5659438" y="58118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94" name="Line 58"/>
          <p:cNvSpPr>
            <a:spLocks noChangeShapeType="1"/>
          </p:cNvSpPr>
          <p:nvPr/>
        </p:nvSpPr>
        <p:spPr bwMode="auto">
          <a:xfrm>
            <a:off x="6584950" y="582453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5595" name="Object 59"/>
          <p:cNvGraphicFramePr>
            <a:graphicFrameLocks noChangeAspect="1"/>
          </p:cNvGraphicFramePr>
          <p:nvPr>
            <p:ph idx="1"/>
          </p:nvPr>
        </p:nvGraphicFramePr>
        <p:xfrm>
          <a:off x="1258888" y="1700213"/>
          <a:ext cx="2808287" cy="1679575"/>
        </p:xfrm>
        <a:graphic>
          <a:graphicData uri="http://schemas.openxmlformats.org/presentationml/2006/ole">
            <p:oleObj spid="_x0000_s16386" name="公式" r:id="rId4" imgW="1168200" imgH="698400" progId="Equations">
              <p:embed/>
            </p:oleObj>
          </a:graphicData>
        </a:graphic>
      </p:graphicFrame>
      <p:sp>
        <p:nvSpPr>
          <p:cNvPr id="65597" name="Text Box 61"/>
          <p:cNvSpPr txBox="1">
            <a:spLocks noChangeArrowheads="1"/>
          </p:cNvSpPr>
          <p:nvPr/>
        </p:nvSpPr>
        <p:spPr bwMode="auto">
          <a:xfrm>
            <a:off x="1403350" y="587692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5598" name="Text Box 62"/>
          <p:cNvSpPr txBox="1">
            <a:spLocks noChangeArrowheads="1"/>
          </p:cNvSpPr>
          <p:nvPr/>
        </p:nvSpPr>
        <p:spPr bwMode="auto">
          <a:xfrm>
            <a:off x="2268538" y="5876925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599" name="Text Box 63"/>
          <p:cNvSpPr txBox="1">
            <a:spLocks noChangeArrowheads="1"/>
          </p:cNvSpPr>
          <p:nvPr/>
        </p:nvSpPr>
        <p:spPr bwMode="auto">
          <a:xfrm>
            <a:off x="3203575" y="587692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5600" name="Text Box 64"/>
          <p:cNvSpPr txBox="1">
            <a:spLocks noChangeArrowheads="1"/>
          </p:cNvSpPr>
          <p:nvPr/>
        </p:nvSpPr>
        <p:spPr bwMode="auto">
          <a:xfrm>
            <a:off x="4140200" y="587692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601" name="Text Box 65"/>
          <p:cNvSpPr txBox="1">
            <a:spLocks noChangeArrowheads="1"/>
          </p:cNvSpPr>
          <p:nvPr/>
        </p:nvSpPr>
        <p:spPr bwMode="auto">
          <a:xfrm>
            <a:off x="5076825" y="587692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5602" name="Text Box 66"/>
          <p:cNvSpPr txBox="1">
            <a:spLocks noChangeArrowheads="1"/>
          </p:cNvSpPr>
          <p:nvPr/>
        </p:nvSpPr>
        <p:spPr bwMode="auto">
          <a:xfrm>
            <a:off x="5940425" y="587692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604" name="Text Box 68"/>
          <p:cNvSpPr txBox="1">
            <a:spLocks noChangeArrowheads="1"/>
          </p:cNvSpPr>
          <p:nvPr/>
        </p:nvSpPr>
        <p:spPr bwMode="auto">
          <a:xfrm>
            <a:off x="6948488" y="5876925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6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5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5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4" grpId="0" animBg="1"/>
      <p:bldP spid="65575" grpId="0"/>
      <p:bldP spid="65576" grpId="0" animBg="1"/>
      <p:bldP spid="65577" grpId="0" animBg="1"/>
      <p:bldP spid="65578" grpId="0" animBg="1"/>
      <p:bldP spid="65579" grpId="0" animBg="1"/>
      <p:bldP spid="65580" grpId="0" animBg="1"/>
      <p:bldP spid="65581" grpId="0" animBg="1"/>
      <p:bldP spid="65583" grpId="0" animBg="1"/>
      <p:bldP spid="65584" grpId="0" animBg="1"/>
      <p:bldP spid="65585" grpId="0" animBg="1"/>
      <p:bldP spid="65586" grpId="0" animBg="1"/>
      <p:bldP spid="65587" grpId="0" animBg="1"/>
      <p:bldP spid="65588" grpId="0" animBg="1"/>
      <p:bldP spid="65589" grpId="0" animBg="1"/>
      <p:bldP spid="65590" grpId="0" animBg="1"/>
      <p:bldP spid="65591" grpId="0" animBg="1"/>
      <p:bldP spid="65592" grpId="0" animBg="1"/>
      <p:bldP spid="65593" grpId="0" animBg="1"/>
      <p:bldP spid="65594" grpId="0" animBg="1"/>
      <p:bldP spid="65597" grpId="0"/>
      <p:bldP spid="65598" grpId="0"/>
      <p:bldP spid="65599" grpId="0"/>
      <p:bldP spid="65600" grpId="0"/>
      <p:bldP spid="65601" grpId="0"/>
      <p:bldP spid="65602" grpId="0"/>
      <p:bldP spid="6560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除</a:t>
            </a:r>
            <a:r>
              <a:rPr lang="en-US" altLang="zh-CN" smtClean="0"/>
              <a:t>4</a:t>
            </a:r>
            <a:r>
              <a:rPr lang="zh-CN" altLang="en-US" smtClean="0"/>
              <a:t>计数器</a:t>
            </a: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4038600" y="3671888"/>
            <a:ext cx="5105400" cy="318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9388" y="927100"/>
            <a:ext cx="7150100" cy="3654425"/>
            <a:chOff x="442" y="2018"/>
            <a:chExt cx="4504" cy="2302"/>
          </a:xfrm>
        </p:grpSpPr>
        <p:sp>
          <p:nvSpPr>
            <p:cNvPr id="55323" name="AutoShape 6"/>
            <p:cNvSpPr>
              <a:spLocks noChangeAspect="1" noChangeArrowheads="1" noTextEdit="1"/>
            </p:cNvSpPr>
            <p:nvPr/>
          </p:nvSpPr>
          <p:spPr bwMode="auto">
            <a:xfrm>
              <a:off x="442" y="2018"/>
              <a:ext cx="4272" cy="1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324" name="Group 7"/>
            <p:cNvGrpSpPr>
              <a:grpSpLocks/>
            </p:cNvGrpSpPr>
            <p:nvPr/>
          </p:nvGrpSpPr>
          <p:grpSpPr bwMode="auto">
            <a:xfrm>
              <a:off x="514" y="2322"/>
              <a:ext cx="4128" cy="522"/>
              <a:chOff x="744" y="2999"/>
              <a:chExt cx="4128" cy="522"/>
            </a:xfrm>
          </p:grpSpPr>
          <p:sp>
            <p:nvSpPr>
              <p:cNvPr id="55345" name="Line 8"/>
              <p:cNvSpPr>
                <a:spLocks noChangeShapeType="1"/>
              </p:cNvSpPr>
              <p:nvPr/>
            </p:nvSpPr>
            <p:spPr bwMode="auto">
              <a:xfrm>
                <a:off x="3146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6" name="Line 9"/>
              <p:cNvSpPr>
                <a:spLocks noChangeShapeType="1"/>
              </p:cNvSpPr>
              <p:nvPr/>
            </p:nvSpPr>
            <p:spPr bwMode="auto">
              <a:xfrm>
                <a:off x="2858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7" name="Line 10"/>
              <p:cNvSpPr>
                <a:spLocks noChangeShapeType="1"/>
              </p:cNvSpPr>
              <p:nvPr/>
            </p:nvSpPr>
            <p:spPr bwMode="auto">
              <a:xfrm>
                <a:off x="2283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8" name="Line 11"/>
              <p:cNvSpPr>
                <a:spLocks noChangeShapeType="1"/>
              </p:cNvSpPr>
              <p:nvPr/>
            </p:nvSpPr>
            <p:spPr bwMode="auto">
              <a:xfrm>
                <a:off x="4297" y="3222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9" name="Line 12"/>
              <p:cNvSpPr>
                <a:spLocks noChangeShapeType="1"/>
              </p:cNvSpPr>
              <p:nvPr/>
            </p:nvSpPr>
            <p:spPr bwMode="auto">
              <a:xfrm>
                <a:off x="1708" y="3501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0" name="Line 13"/>
              <p:cNvSpPr>
                <a:spLocks noChangeShapeType="1"/>
              </p:cNvSpPr>
              <p:nvPr/>
            </p:nvSpPr>
            <p:spPr bwMode="auto">
              <a:xfrm flipV="1">
                <a:off x="1420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1" name="Line 14"/>
              <p:cNvSpPr>
                <a:spLocks noChangeShapeType="1"/>
              </p:cNvSpPr>
              <p:nvPr/>
            </p:nvSpPr>
            <p:spPr bwMode="auto">
              <a:xfrm>
                <a:off x="4009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2" name="Line 15"/>
              <p:cNvSpPr>
                <a:spLocks noChangeShapeType="1"/>
              </p:cNvSpPr>
              <p:nvPr/>
            </p:nvSpPr>
            <p:spPr bwMode="auto">
              <a:xfrm flipV="1">
                <a:off x="3721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3" name="Line 16"/>
              <p:cNvSpPr>
                <a:spLocks noChangeShapeType="1"/>
              </p:cNvSpPr>
              <p:nvPr/>
            </p:nvSpPr>
            <p:spPr bwMode="auto">
              <a:xfrm>
                <a:off x="2858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4" name="Line 17"/>
              <p:cNvSpPr>
                <a:spLocks noChangeShapeType="1"/>
              </p:cNvSpPr>
              <p:nvPr/>
            </p:nvSpPr>
            <p:spPr bwMode="auto">
              <a:xfrm flipV="1">
                <a:off x="2571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5" name="Line 18"/>
              <p:cNvSpPr>
                <a:spLocks noChangeShapeType="1"/>
              </p:cNvSpPr>
              <p:nvPr/>
            </p:nvSpPr>
            <p:spPr bwMode="auto">
              <a:xfrm>
                <a:off x="1995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6" name="Line 19"/>
              <p:cNvSpPr>
                <a:spLocks noChangeShapeType="1"/>
              </p:cNvSpPr>
              <p:nvPr/>
            </p:nvSpPr>
            <p:spPr bwMode="auto">
              <a:xfrm flipV="1">
                <a:off x="1995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7" name="Line 20"/>
              <p:cNvSpPr>
                <a:spLocks noChangeShapeType="1"/>
              </p:cNvSpPr>
              <p:nvPr/>
            </p:nvSpPr>
            <p:spPr bwMode="auto">
              <a:xfrm>
                <a:off x="4584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8" name="Line 21"/>
              <p:cNvSpPr>
                <a:spLocks noChangeShapeType="1"/>
              </p:cNvSpPr>
              <p:nvPr/>
            </p:nvSpPr>
            <p:spPr bwMode="auto">
              <a:xfrm>
                <a:off x="1420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9" name="Line 22"/>
              <p:cNvSpPr>
                <a:spLocks noChangeShapeType="1"/>
              </p:cNvSpPr>
              <p:nvPr/>
            </p:nvSpPr>
            <p:spPr bwMode="auto">
              <a:xfrm>
                <a:off x="3721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0" name="Line 23"/>
              <p:cNvSpPr>
                <a:spLocks noChangeShapeType="1"/>
              </p:cNvSpPr>
              <p:nvPr/>
            </p:nvSpPr>
            <p:spPr bwMode="auto">
              <a:xfrm>
                <a:off x="3434" y="3501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1" name="Line 24"/>
              <p:cNvSpPr>
                <a:spLocks noChangeShapeType="1"/>
              </p:cNvSpPr>
              <p:nvPr/>
            </p:nvSpPr>
            <p:spPr bwMode="auto">
              <a:xfrm>
                <a:off x="3434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2" name="Line 25"/>
              <p:cNvSpPr>
                <a:spLocks noChangeShapeType="1"/>
              </p:cNvSpPr>
              <p:nvPr/>
            </p:nvSpPr>
            <p:spPr bwMode="auto">
              <a:xfrm flipV="1">
                <a:off x="3146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3" name="Line 26"/>
              <p:cNvSpPr>
                <a:spLocks noChangeShapeType="1"/>
              </p:cNvSpPr>
              <p:nvPr/>
            </p:nvSpPr>
            <p:spPr bwMode="auto">
              <a:xfrm>
                <a:off x="2571" y="3222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4" name="Line 27"/>
              <p:cNvSpPr>
                <a:spLocks noChangeShapeType="1"/>
              </p:cNvSpPr>
              <p:nvPr/>
            </p:nvSpPr>
            <p:spPr bwMode="auto">
              <a:xfrm>
                <a:off x="4584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5" name="Line 28"/>
              <p:cNvSpPr>
                <a:spLocks noChangeShapeType="1"/>
              </p:cNvSpPr>
              <p:nvPr/>
            </p:nvSpPr>
            <p:spPr bwMode="auto">
              <a:xfrm>
                <a:off x="2283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6" name="Line 29"/>
              <p:cNvSpPr>
                <a:spLocks noChangeShapeType="1"/>
              </p:cNvSpPr>
              <p:nvPr/>
            </p:nvSpPr>
            <p:spPr bwMode="auto">
              <a:xfrm flipV="1">
                <a:off x="4297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7" name="Line 30"/>
              <p:cNvSpPr>
                <a:spLocks noChangeShapeType="1"/>
              </p:cNvSpPr>
              <p:nvPr/>
            </p:nvSpPr>
            <p:spPr bwMode="auto">
              <a:xfrm>
                <a:off x="1708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8" name="Line 31"/>
              <p:cNvSpPr>
                <a:spLocks noChangeShapeType="1"/>
              </p:cNvSpPr>
              <p:nvPr/>
            </p:nvSpPr>
            <p:spPr bwMode="auto">
              <a:xfrm>
                <a:off x="988" y="3501"/>
                <a:ext cx="43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9" name="Line 32"/>
              <p:cNvSpPr>
                <a:spLocks noChangeShapeType="1"/>
              </p:cNvSpPr>
              <p:nvPr/>
            </p:nvSpPr>
            <p:spPr bwMode="auto">
              <a:xfrm>
                <a:off x="4009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70" name="Rectangle 33"/>
              <p:cNvSpPr>
                <a:spLocks noChangeArrowheads="1"/>
              </p:cNvSpPr>
              <p:nvPr/>
            </p:nvSpPr>
            <p:spPr bwMode="auto">
              <a:xfrm>
                <a:off x="4397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6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1" name="Rectangle 34"/>
              <p:cNvSpPr>
                <a:spLocks noChangeArrowheads="1"/>
              </p:cNvSpPr>
              <p:nvPr/>
            </p:nvSpPr>
            <p:spPr bwMode="auto">
              <a:xfrm>
                <a:off x="1521" y="3013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1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2" name="Rectangle 35"/>
              <p:cNvSpPr>
                <a:spLocks noChangeArrowheads="1"/>
              </p:cNvSpPr>
              <p:nvPr/>
            </p:nvSpPr>
            <p:spPr bwMode="auto">
              <a:xfrm>
                <a:off x="744" y="3319"/>
                <a:ext cx="215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2100" i="1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CP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3" name="Rectangle 36"/>
              <p:cNvSpPr>
                <a:spLocks noChangeArrowheads="1"/>
              </p:cNvSpPr>
              <p:nvPr/>
            </p:nvSpPr>
            <p:spPr bwMode="auto">
              <a:xfrm>
                <a:off x="3822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5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4" name="Rectangle 37"/>
              <p:cNvSpPr>
                <a:spLocks noChangeArrowheads="1"/>
              </p:cNvSpPr>
              <p:nvPr/>
            </p:nvSpPr>
            <p:spPr bwMode="auto">
              <a:xfrm>
                <a:off x="3218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4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5" name="Rectangle 38"/>
              <p:cNvSpPr>
                <a:spLocks noChangeArrowheads="1"/>
              </p:cNvSpPr>
              <p:nvPr/>
            </p:nvSpPr>
            <p:spPr bwMode="auto">
              <a:xfrm>
                <a:off x="2096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2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6" name="Rectangle 39"/>
              <p:cNvSpPr>
                <a:spLocks noChangeArrowheads="1"/>
              </p:cNvSpPr>
              <p:nvPr/>
            </p:nvSpPr>
            <p:spPr bwMode="auto">
              <a:xfrm>
                <a:off x="2671" y="3013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3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</p:grpSp>
        <p:sp>
          <p:nvSpPr>
            <p:cNvPr id="55325" name="Line 40"/>
            <p:cNvSpPr>
              <a:spLocks noChangeShapeType="1"/>
            </p:cNvSpPr>
            <p:nvPr/>
          </p:nvSpPr>
          <p:spPr bwMode="auto">
            <a:xfrm>
              <a:off x="768" y="3447"/>
              <a:ext cx="71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6" name="Rectangle 41"/>
            <p:cNvSpPr>
              <a:spLocks noChangeArrowheads="1"/>
            </p:cNvSpPr>
            <p:nvPr/>
          </p:nvSpPr>
          <p:spPr bwMode="auto">
            <a:xfrm>
              <a:off x="524" y="3265"/>
              <a:ext cx="1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>
                  <a:latin typeface="Times New Roman" charset="0"/>
                  <a:ea typeface="宋体" pitchFamily="2" charset="-122"/>
                </a:rPr>
                <a:t>Q1</a:t>
              </a:r>
            </a:p>
          </p:txBody>
        </p:sp>
        <p:sp>
          <p:nvSpPr>
            <p:cNvPr id="55327" name="Line 42"/>
            <p:cNvSpPr>
              <a:spLocks noChangeShapeType="1"/>
            </p:cNvSpPr>
            <p:nvPr/>
          </p:nvSpPr>
          <p:spPr bwMode="auto">
            <a:xfrm>
              <a:off x="1476" y="2322"/>
              <a:ext cx="0" cy="11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8" name="Line 43"/>
            <p:cNvSpPr>
              <a:spLocks noChangeShapeType="1"/>
            </p:cNvSpPr>
            <p:nvPr/>
          </p:nvSpPr>
          <p:spPr bwMode="auto">
            <a:xfrm>
              <a:off x="2055" y="2317"/>
              <a:ext cx="0" cy="200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9" name="Line 44"/>
            <p:cNvSpPr>
              <a:spLocks noChangeShapeType="1"/>
            </p:cNvSpPr>
            <p:nvPr/>
          </p:nvSpPr>
          <p:spPr bwMode="auto">
            <a:xfrm>
              <a:off x="2626" y="2282"/>
              <a:ext cx="2" cy="115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0" name="Line 45"/>
            <p:cNvSpPr>
              <a:spLocks noChangeShapeType="1"/>
            </p:cNvSpPr>
            <p:nvPr/>
          </p:nvSpPr>
          <p:spPr bwMode="auto">
            <a:xfrm>
              <a:off x="3205" y="2277"/>
              <a:ext cx="0" cy="204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1" name="Line 46"/>
            <p:cNvSpPr>
              <a:spLocks noChangeShapeType="1"/>
            </p:cNvSpPr>
            <p:nvPr/>
          </p:nvSpPr>
          <p:spPr bwMode="auto">
            <a:xfrm>
              <a:off x="3784" y="2253"/>
              <a:ext cx="0" cy="124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2" name="Line 47"/>
            <p:cNvSpPr>
              <a:spLocks noChangeShapeType="1"/>
            </p:cNvSpPr>
            <p:nvPr/>
          </p:nvSpPr>
          <p:spPr bwMode="auto">
            <a:xfrm>
              <a:off x="4363" y="2248"/>
              <a:ext cx="0" cy="20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3" name="Line 48"/>
            <p:cNvSpPr>
              <a:spLocks noChangeShapeType="1"/>
            </p:cNvSpPr>
            <p:nvPr/>
          </p:nvSpPr>
          <p:spPr bwMode="auto">
            <a:xfrm>
              <a:off x="1476" y="3156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4" name="Line 49"/>
            <p:cNvSpPr>
              <a:spLocks noChangeShapeType="1"/>
            </p:cNvSpPr>
            <p:nvPr/>
          </p:nvSpPr>
          <p:spPr bwMode="auto">
            <a:xfrm>
              <a:off x="2038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5" name="Line 50"/>
            <p:cNvSpPr>
              <a:spLocks noChangeShapeType="1"/>
            </p:cNvSpPr>
            <p:nvPr/>
          </p:nvSpPr>
          <p:spPr bwMode="auto">
            <a:xfrm>
              <a:off x="2618" y="3164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6" name="Line 51"/>
            <p:cNvSpPr>
              <a:spLocks noChangeShapeType="1"/>
            </p:cNvSpPr>
            <p:nvPr/>
          </p:nvSpPr>
          <p:spPr bwMode="auto">
            <a:xfrm>
              <a:off x="3205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7" name="Line 52"/>
            <p:cNvSpPr>
              <a:spLocks noChangeShapeType="1"/>
            </p:cNvSpPr>
            <p:nvPr/>
          </p:nvSpPr>
          <p:spPr bwMode="auto">
            <a:xfrm>
              <a:off x="3772" y="3156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8" name="Line 53"/>
            <p:cNvSpPr>
              <a:spLocks noChangeShapeType="1"/>
            </p:cNvSpPr>
            <p:nvPr/>
          </p:nvSpPr>
          <p:spPr bwMode="auto">
            <a:xfrm>
              <a:off x="4367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9" name="Line 54"/>
            <p:cNvSpPr>
              <a:spLocks noChangeShapeType="1"/>
            </p:cNvSpPr>
            <p:nvPr/>
          </p:nvSpPr>
          <p:spPr bwMode="auto">
            <a:xfrm>
              <a:off x="1476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0" name="Line 55"/>
            <p:cNvSpPr>
              <a:spLocks noChangeShapeType="1"/>
            </p:cNvSpPr>
            <p:nvPr/>
          </p:nvSpPr>
          <p:spPr bwMode="auto">
            <a:xfrm>
              <a:off x="2055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1" name="Line 56"/>
            <p:cNvSpPr>
              <a:spLocks noChangeShapeType="1"/>
            </p:cNvSpPr>
            <p:nvPr/>
          </p:nvSpPr>
          <p:spPr bwMode="auto">
            <a:xfrm>
              <a:off x="2622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2" name="Line 57"/>
            <p:cNvSpPr>
              <a:spLocks noChangeShapeType="1"/>
            </p:cNvSpPr>
            <p:nvPr/>
          </p:nvSpPr>
          <p:spPr bwMode="auto">
            <a:xfrm>
              <a:off x="3213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3" name="Line 58"/>
            <p:cNvSpPr>
              <a:spLocks noChangeShapeType="1"/>
            </p:cNvSpPr>
            <p:nvPr/>
          </p:nvSpPr>
          <p:spPr bwMode="auto">
            <a:xfrm>
              <a:off x="3784" y="3148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4" name="Line 59"/>
            <p:cNvSpPr>
              <a:spLocks noChangeShapeType="1"/>
            </p:cNvSpPr>
            <p:nvPr/>
          </p:nvSpPr>
          <p:spPr bwMode="auto">
            <a:xfrm>
              <a:off x="4367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301" name="Rectangle 60"/>
          <p:cNvSpPr>
            <a:spLocks noChangeArrowheads="1"/>
          </p:cNvSpPr>
          <p:nvPr/>
        </p:nvSpPr>
        <p:spPr bwMode="auto">
          <a:xfrm>
            <a:off x="314325" y="3981450"/>
            <a:ext cx="27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Q2</a:t>
            </a:r>
          </a:p>
        </p:txBody>
      </p:sp>
      <p:sp>
        <p:nvSpPr>
          <p:cNvPr id="66621" name="Line 61"/>
          <p:cNvSpPr>
            <a:spLocks noChangeShapeType="1"/>
          </p:cNvSpPr>
          <p:nvPr/>
        </p:nvSpPr>
        <p:spPr bwMode="auto">
          <a:xfrm>
            <a:off x="688975" y="4257675"/>
            <a:ext cx="20478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2" name="Line 62"/>
          <p:cNvSpPr>
            <a:spLocks noChangeShapeType="1"/>
          </p:cNvSpPr>
          <p:nvPr/>
        </p:nvSpPr>
        <p:spPr bwMode="auto">
          <a:xfrm>
            <a:off x="2749550" y="3808413"/>
            <a:ext cx="18478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3" name="Line 63"/>
          <p:cNvSpPr>
            <a:spLocks noChangeShapeType="1"/>
          </p:cNvSpPr>
          <p:nvPr/>
        </p:nvSpPr>
        <p:spPr bwMode="auto">
          <a:xfrm>
            <a:off x="4570413" y="4303713"/>
            <a:ext cx="18399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4" name="Line 64"/>
          <p:cNvSpPr>
            <a:spLocks noChangeShapeType="1"/>
          </p:cNvSpPr>
          <p:nvPr/>
        </p:nvSpPr>
        <p:spPr bwMode="auto">
          <a:xfrm>
            <a:off x="6389688" y="3821113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5" name="Line 65"/>
          <p:cNvSpPr>
            <a:spLocks noChangeShapeType="1"/>
          </p:cNvSpPr>
          <p:nvPr/>
        </p:nvSpPr>
        <p:spPr bwMode="auto">
          <a:xfrm>
            <a:off x="2749550" y="3808413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6" name="Line 66"/>
          <p:cNvSpPr>
            <a:spLocks noChangeShapeType="1"/>
          </p:cNvSpPr>
          <p:nvPr/>
        </p:nvSpPr>
        <p:spPr bwMode="auto">
          <a:xfrm>
            <a:off x="4568825" y="383698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7" name="Line 67"/>
          <p:cNvSpPr>
            <a:spLocks noChangeShapeType="1"/>
          </p:cNvSpPr>
          <p:nvPr/>
        </p:nvSpPr>
        <p:spPr bwMode="auto">
          <a:xfrm>
            <a:off x="6418263" y="3836988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5003800" y="4797425"/>
            <a:ext cx="1770063" cy="1474788"/>
            <a:chOff x="2952" y="1008"/>
            <a:chExt cx="1115" cy="929"/>
          </a:xfrm>
        </p:grpSpPr>
        <p:sp>
          <p:nvSpPr>
            <p:cNvPr id="55319" name="Line 69"/>
            <p:cNvSpPr>
              <a:spLocks noChangeShapeType="1"/>
            </p:cNvSpPr>
            <p:nvPr/>
          </p:nvSpPr>
          <p:spPr bwMode="auto">
            <a:xfrm>
              <a:off x="2952" y="1026"/>
              <a:ext cx="91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0" name="Line 70"/>
            <p:cNvSpPr>
              <a:spLocks noChangeShapeType="1"/>
            </p:cNvSpPr>
            <p:nvPr/>
          </p:nvSpPr>
          <p:spPr bwMode="auto">
            <a:xfrm>
              <a:off x="3884" y="1008"/>
              <a:ext cx="0" cy="92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1" name="Line 71"/>
            <p:cNvSpPr>
              <a:spLocks noChangeShapeType="1"/>
            </p:cNvSpPr>
            <p:nvPr/>
          </p:nvSpPr>
          <p:spPr bwMode="auto">
            <a:xfrm>
              <a:off x="3884" y="1937"/>
              <a:ext cx="18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2" name="Line 72"/>
            <p:cNvSpPr>
              <a:spLocks noChangeShapeType="1"/>
            </p:cNvSpPr>
            <p:nvPr/>
          </p:nvSpPr>
          <p:spPr bwMode="auto">
            <a:xfrm>
              <a:off x="3872" y="1441"/>
              <a:ext cx="18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5864225" y="5500688"/>
            <a:ext cx="874713" cy="376237"/>
            <a:chOff x="3491" y="1441"/>
            <a:chExt cx="551" cy="237"/>
          </a:xfrm>
        </p:grpSpPr>
        <p:sp>
          <p:nvSpPr>
            <p:cNvPr id="55316" name="Line 74"/>
            <p:cNvSpPr>
              <a:spLocks noChangeShapeType="1"/>
            </p:cNvSpPr>
            <p:nvPr/>
          </p:nvSpPr>
          <p:spPr bwMode="auto">
            <a:xfrm>
              <a:off x="3491" y="1441"/>
              <a:ext cx="281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7" name="Line 75"/>
            <p:cNvSpPr>
              <a:spLocks noChangeShapeType="1"/>
            </p:cNvSpPr>
            <p:nvPr/>
          </p:nvSpPr>
          <p:spPr bwMode="auto">
            <a:xfrm flipV="1">
              <a:off x="3772" y="1441"/>
              <a:ext cx="0" cy="237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8" name="Line 76"/>
            <p:cNvSpPr>
              <a:spLocks noChangeShapeType="1"/>
            </p:cNvSpPr>
            <p:nvPr/>
          </p:nvSpPr>
          <p:spPr bwMode="auto">
            <a:xfrm>
              <a:off x="3761" y="1678"/>
              <a:ext cx="281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637" name="Text Box 77"/>
          <p:cNvSpPr txBox="1">
            <a:spLocks noChangeArrowheads="1"/>
          </p:cNvSpPr>
          <p:nvPr/>
        </p:nvSpPr>
        <p:spPr bwMode="auto">
          <a:xfrm>
            <a:off x="1439863" y="2663825"/>
            <a:ext cx="360362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6638" name="Text Box 78"/>
          <p:cNvSpPr txBox="1">
            <a:spLocks noChangeArrowheads="1"/>
          </p:cNvSpPr>
          <p:nvPr/>
        </p:nvSpPr>
        <p:spPr bwMode="auto">
          <a:xfrm>
            <a:off x="2159000" y="2692400"/>
            <a:ext cx="360363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6639" name="Text Box 79"/>
          <p:cNvSpPr txBox="1">
            <a:spLocks noChangeArrowheads="1"/>
          </p:cNvSpPr>
          <p:nvPr/>
        </p:nvSpPr>
        <p:spPr bwMode="auto">
          <a:xfrm>
            <a:off x="3105150" y="2663825"/>
            <a:ext cx="360363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6640" name="Text Box 80"/>
          <p:cNvSpPr txBox="1">
            <a:spLocks noChangeArrowheads="1"/>
          </p:cNvSpPr>
          <p:nvPr/>
        </p:nvSpPr>
        <p:spPr bwMode="auto">
          <a:xfrm>
            <a:off x="3959225" y="2709863"/>
            <a:ext cx="360363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6641" name="Text Box 81"/>
          <p:cNvSpPr txBox="1">
            <a:spLocks noChangeArrowheads="1"/>
          </p:cNvSpPr>
          <p:nvPr/>
        </p:nvSpPr>
        <p:spPr bwMode="auto">
          <a:xfrm>
            <a:off x="4859338" y="2693988"/>
            <a:ext cx="360362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21" grpId="0" animBg="1"/>
      <p:bldP spid="66622" grpId="0" animBg="1"/>
      <p:bldP spid="66623" grpId="0" animBg="1"/>
      <p:bldP spid="66624" grpId="0" animBg="1"/>
      <p:bldP spid="66625" grpId="0" animBg="1"/>
      <p:bldP spid="66626" grpId="0" animBg="1"/>
      <p:bldP spid="66627" grpId="0" animBg="1"/>
      <p:bldP spid="66637" grpId="0"/>
      <p:bldP spid="66638" grpId="0"/>
      <p:bldP spid="66639" grpId="0"/>
      <p:bldP spid="66640" grpId="0"/>
      <p:bldP spid="666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除</a:t>
            </a:r>
            <a:r>
              <a:rPr lang="en-US" altLang="zh-CN" smtClean="0"/>
              <a:t>8</a:t>
            </a:r>
            <a:r>
              <a:rPr lang="zh-CN" altLang="en-US" smtClean="0"/>
              <a:t>计数器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395288" y="1268413"/>
            <a:ext cx="6153150" cy="297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7597" name="Picture 13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107950" y="4508500"/>
            <a:ext cx="7010400" cy="198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1103313" y="5072063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1789113" y="5091113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7600" name="Text Box 16"/>
          <p:cNvSpPr txBox="1">
            <a:spLocks noChangeArrowheads="1"/>
          </p:cNvSpPr>
          <p:nvPr/>
        </p:nvSpPr>
        <p:spPr bwMode="auto">
          <a:xfrm>
            <a:off x="2555875" y="5092700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3302000" y="5116513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7602" name="Text Box 18"/>
          <p:cNvSpPr txBox="1">
            <a:spLocks noChangeArrowheads="1"/>
          </p:cNvSpPr>
          <p:nvPr/>
        </p:nvSpPr>
        <p:spPr bwMode="auto">
          <a:xfrm>
            <a:off x="4021138" y="5116513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7603" name="Text Box 19"/>
          <p:cNvSpPr txBox="1">
            <a:spLocks noChangeArrowheads="1"/>
          </p:cNvSpPr>
          <p:nvPr/>
        </p:nvSpPr>
        <p:spPr bwMode="auto">
          <a:xfrm>
            <a:off x="4741863" y="5106988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5534025" y="5106988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7605" name="Text Box 21"/>
          <p:cNvSpPr txBox="1">
            <a:spLocks noChangeArrowheads="1"/>
          </p:cNvSpPr>
          <p:nvPr/>
        </p:nvSpPr>
        <p:spPr bwMode="auto">
          <a:xfrm>
            <a:off x="6234113" y="5106988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6877050" y="1700213"/>
            <a:ext cx="2016125" cy="15732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Tahoma" pitchFamily="34" charset="0"/>
                <a:ea typeface="宋体" pitchFamily="2" charset="-122"/>
              </a:rPr>
              <a:t>多个触发器的状态是否同时改变？</a:t>
            </a:r>
          </a:p>
        </p:txBody>
      </p:sp>
      <p:sp>
        <p:nvSpPr>
          <p:cNvPr id="67608" name="Text Box 24"/>
          <p:cNvSpPr txBox="1">
            <a:spLocks noChangeArrowheads="1"/>
          </p:cNvSpPr>
          <p:nvPr/>
        </p:nvSpPr>
        <p:spPr bwMode="auto">
          <a:xfrm>
            <a:off x="7308850" y="3860800"/>
            <a:ext cx="1655763" cy="26479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ahoma" pitchFamily="34" charset="0"/>
                <a:ea typeface="宋体" pitchFamily="2" charset="-122"/>
              </a:rPr>
              <a:t>异步计数器的时钟输入总是只连到最低有效位</a:t>
            </a:r>
            <a:r>
              <a:rPr lang="en-US" altLang="zh-CN" sz="2400" b="1">
                <a:latin typeface="Tahoma" pitchFamily="34" charset="0"/>
                <a:ea typeface="宋体" pitchFamily="2" charset="-122"/>
              </a:rPr>
              <a:t>(LSB)</a:t>
            </a:r>
            <a:r>
              <a:rPr lang="zh-CN" altLang="en-US" sz="2400" b="1">
                <a:latin typeface="Tahoma" pitchFamily="34" charset="0"/>
                <a:ea typeface="宋体" pitchFamily="2" charset="-122"/>
              </a:rPr>
              <a:t>的触发器上。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8" grpId="0"/>
      <p:bldP spid="67599" grpId="0"/>
      <p:bldP spid="67600" grpId="0"/>
      <p:bldP spid="67601" grpId="0"/>
      <p:bldP spid="67602" grpId="0"/>
      <p:bldP spid="67603" grpId="0"/>
      <p:bldP spid="67604" grpId="0"/>
      <p:bldP spid="67605" grpId="0"/>
      <p:bldP spid="67607" grpId="0" animBg="1"/>
      <p:bldP spid="676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752475" y="579438"/>
            <a:ext cx="8283575" cy="563562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思考：怎么利用除</a:t>
            </a:r>
            <a:r>
              <a:rPr lang="en-US" altLang="zh-CN" sz="2800" smtClean="0"/>
              <a:t>8</a:t>
            </a:r>
            <a:r>
              <a:rPr lang="zh-CN" altLang="en-US" sz="2800" smtClean="0"/>
              <a:t>计数器来构造一个除</a:t>
            </a:r>
            <a:r>
              <a:rPr lang="en-US" altLang="zh-CN" sz="2800" smtClean="0"/>
              <a:t>6</a:t>
            </a:r>
            <a:r>
              <a:rPr lang="zh-CN" altLang="en-US" sz="2800" smtClean="0"/>
              <a:t>计数器？</a:t>
            </a:r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34925" y="1160463"/>
            <a:ext cx="7010400" cy="198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030288" y="1724025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716088" y="1743075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2482850" y="1744663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3228975" y="1768475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3948113" y="1768475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4668838" y="1758950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5461000" y="1758950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3" name="Text Box 13"/>
          <p:cNvSpPr txBox="1">
            <a:spLocks noChangeArrowheads="1"/>
          </p:cNvSpPr>
          <p:nvPr/>
        </p:nvSpPr>
        <p:spPr bwMode="auto">
          <a:xfrm>
            <a:off x="6161088" y="1758950"/>
            <a:ext cx="314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pic>
        <p:nvPicPr>
          <p:cNvPr id="97297" name="Picture 17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323850" y="3429000"/>
            <a:ext cx="6153150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97375" name="Group 95"/>
          <p:cNvGraphicFramePr>
            <a:graphicFrameLocks noGrp="1"/>
          </p:cNvGraphicFramePr>
          <p:nvPr>
            <p:ph idx="1"/>
          </p:nvPr>
        </p:nvGraphicFramePr>
        <p:xfrm>
          <a:off x="6840538" y="2967038"/>
          <a:ext cx="2195512" cy="3566160"/>
        </p:xfrm>
        <a:graphic>
          <a:graphicData uri="http://schemas.openxmlformats.org/drawingml/2006/table">
            <a:tbl>
              <a:tblPr/>
              <a:tblGrid>
                <a:gridCol w="539750"/>
                <a:gridCol w="576262"/>
                <a:gridCol w="576263"/>
                <a:gridCol w="503237"/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 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7379" name="Text Box 99"/>
          <p:cNvSpPr txBox="1">
            <a:spLocks noChangeArrowheads="1"/>
          </p:cNvSpPr>
          <p:nvPr/>
        </p:nvSpPr>
        <p:spPr bwMode="auto">
          <a:xfrm>
            <a:off x="7215188" y="1989138"/>
            <a:ext cx="17859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/>
              <a:t>F = (Q</a:t>
            </a:r>
            <a:r>
              <a:rPr lang="en-US" altLang="zh-CN" sz="2400" b="1" i="1" baseline="-25000"/>
              <a:t>B</a:t>
            </a:r>
            <a:r>
              <a:rPr lang="en-US" altLang="zh-CN" sz="2400" b="1" i="1"/>
              <a:t>Q</a:t>
            </a:r>
            <a:r>
              <a:rPr lang="en-US" altLang="zh-CN" sz="2400" b="1" i="1" baseline="-25000"/>
              <a:t>C</a:t>
            </a:r>
            <a:r>
              <a:rPr lang="en-US" altLang="zh-CN" sz="2400" b="1" i="1"/>
              <a:t>)’</a:t>
            </a:r>
            <a:endParaRPr lang="en-US" altLang="zh-CN" sz="2400" b="1" i="1" baseline="-25000"/>
          </a:p>
        </p:txBody>
      </p:sp>
      <p:pic>
        <p:nvPicPr>
          <p:cNvPr id="16" name="图片 15" descr="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3143250"/>
            <a:ext cx="63817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/>
      <p:bldP spid="97287" grpId="0"/>
      <p:bldP spid="97288" grpId="0"/>
      <p:bldP spid="97289" grpId="0"/>
      <p:bldP spid="97290" grpId="0"/>
      <p:bldP spid="97291" grpId="0"/>
      <p:bldP spid="97292" grpId="0"/>
      <p:bldP spid="97293" grpId="0"/>
      <p:bldP spid="973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Johnson</a:t>
            </a:r>
            <a:r>
              <a:rPr lang="zh-CN" altLang="en-US" smtClean="0"/>
              <a:t>计数器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413" y="1341438"/>
            <a:ext cx="4692650" cy="2335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816350"/>
            <a:ext cx="6281737" cy="270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755650" y="2133600"/>
            <a:ext cx="863600" cy="4333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1476375" y="1773238"/>
            <a:ext cx="574675" cy="43338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5" name="Line 63"/>
          <p:cNvSpPr>
            <a:spLocks noChangeShapeType="1"/>
          </p:cNvSpPr>
          <p:nvPr/>
        </p:nvSpPr>
        <p:spPr bwMode="auto">
          <a:xfrm>
            <a:off x="1420813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6" name="Line 64"/>
          <p:cNvSpPr>
            <a:spLocks noChangeShapeType="1"/>
          </p:cNvSpPr>
          <p:nvPr/>
        </p:nvSpPr>
        <p:spPr bwMode="auto">
          <a:xfrm>
            <a:off x="1852613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7" name="Line 65"/>
          <p:cNvSpPr>
            <a:spLocks noChangeShapeType="1"/>
          </p:cNvSpPr>
          <p:nvPr/>
        </p:nvSpPr>
        <p:spPr bwMode="auto">
          <a:xfrm>
            <a:off x="2284413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8" name="Line 66"/>
          <p:cNvSpPr>
            <a:spLocks noChangeShapeType="1"/>
          </p:cNvSpPr>
          <p:nvPr/>
        </p:nvSpPr>
        <p:spPr bwMode="auto">
          <a:xfrm>
            <a:off x="2716213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9" name="Line 67"/>
          <p:cNvSpPr>
            <a:spLocks noChangeShapeType="1"/>
          </p:cNvSpPr>
          <p:nvPr/>
        </p:nvSpPr>
        <p:spPr bwMode="auto">
          <a:xfrm>
            <a:off x="31496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0" name="Line 68"/>
          <p:cNvSpPr>
            <a:spLocks noChangeShapeType="1"/>
          </p:cNvSpPr>
          <p:nvPr/>
        </p:nvSpPr>
        <p:spPr bwMode="auto">
          <a:xfrm>
            <a:off x="35814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1" name="Line 69"/>
          <p:cNvSpPr>
            <a:spLocks noChangeShapeType="1"/>
          </p:cNvSpPr>
          <p:nvPr/>
        </p:nvSpPr>
        <p:spPr bwMode="auto">
          <a:xfrm>
            <a:off x="40132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70"/>
          <p:cNvSpPr>
            <a:spLocks noChangeShapeType="1"/>
          </p:cNvSpPr>
          <p:nvPr/>
        </p:nvSpPr>
        <p:spPr bwMode="auto">
          <a:xfrm>
            <a:off x="44450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3" name="Line 71"/>
          <p:cNvSpPr>
            <a:spLocks noChangeShapeType="1"/>
          </p:cNvSpPr>
          <p:nvPr/>
        </p:nvSpPr>
        <p:spPr bwMode="auto">
          <a:xfrm>
            <a:off x="48768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4" name="Line 72"/>
          <p:cNvSpPr>
            <a:spLocks noChangeShapeType="1"/>
          </p:cNvSpPr>
          <p:nvPr/>
        </p:nvSpPr>
        <p:spPr bwMode="auto">
          <a:xfrm>
            <a:off x="5308600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5" name="Line 73"/>
          <p:cNvSpPr>
            <a:spLocks noChangeShapeType="1"/>
          </p:cNvSpPr>
          <p:nvPr/>
        </p:nvSpPr>
        <p:spPr bwMode="auto">
          <a:xfrm>
            <a:off x="5741988" y="4464050"/>
            <a:ext cx="0" cy="1655763"/>
          </a:xfrm>
          <a:prstGeom prst="line">
            <a:avLst/>
          </a:prstGeom>
          <a:noFill/>
          <a:ln w="28575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706" name="Text Box 74"/>
          <p:cNvSpPr txBox="1">
            <a:spLocks noChangeArrowheads="1"/>
          </p:cNvSpPr>
          <p:nvPr/>
        </p:nvSpPr>
        <p:spPr bwMode="auto">
          <a:xfrm>
            <a:off x="6011863" y="2133600"/>
            <a:ext cx="2979737" cy="10064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Tahoma" pitchFamily="34" charset="0"/>
                <a:ea typeface="宋体" pitchFamily="2" charset="-122"/>
              </a:rPr>
              <a:t>输出频率</a:t>
            </a:r>
            <a:r>
              <a:rPr lang="en-US" altLang="zh-CN" sz="2000" b="1">
                <a:latin typeface="Tahoma" pitchFamily="34" charset="0"/>
                <a:ea typeface="宋体" pitchFamily="2" charset="-122"/>
              </a:rPr>
              <a:t>fo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与输入频率</a:t>
            </a:r>
            <a:r>
              <a:rPr lang="en-US" altLang="zh-CN" sz="2000" b="1">
                <a:latin typeface="Tahoma" pitchFamily="34" charset="0"/>
                <a:ea typeface="宋体" pitchFamily="2" charset="-122"/>
              </a:rPr>
              <a:t>fi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的关系：</a:t>
            </a:r>
            <a:r>
              <a:rPr lang="en-US" altLang="zh-CN" sz="2000" b="1">
                <a:latin typeface="Tahoma" pitchFamily="34" charset="0"/>
                <a:ea typeface="宋体" pitchFamily="2" charset="-122"/>
              </a:rPr>
              <a:t>fi = 2N*fo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（</a:t>
            </a:r>
            <a:r>
              <a:rPr lang="en-US" altLang="zh-CN" sz="2000" b="1">
                <a:latin typeface="Tahoma" pitchFamily="34" charset="0"/>
                <a:ea typeface="宋体" pitchFamily="2" charset="-122"/>
              </a:rPr>
              <a:t>N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为触发器个数）</a:t>
            </a:r>
          </a:p>
        </p:txBody>
      </p:sp>
      <p:sp>
        <p:nvSpPr>
          <p:cNvPr id="69708" name="Text Box 76"/>
          <p:cNvSpPr txBox="1">
            <a:spLocks noChangeArrowheads="1"/>
          </p:cNvSpPr>
          <p:nvPr/>
        </p:nvSpPr>
        <p:spPr bwMode="auto">
          <a:xfrm>
            <a:off x="110648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09" name="Text Box 77"/>
          <p:cNvSpPr txBox="1">
            <a:spLocks noChangeArrowheads="1"/>
          </p:cNvSpPr>
          <p:nvPr/>
        </p:nvSpPr>
        <p:spPr bwMode="auto">
          <a:xfrm>
            <a:off x="1492250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10" name="Text Box 78"/>
          <p:cNvSpPr txBox="1">
            <a:spLocks noChangeArrowheads="1"/>
          </p:cNvSpPr>
          <p:nvPr/>
        </p:nvSpPr>
        <p:spPr bwMode="auto">
          <a:xfrm>
            <a:off x="19256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11" name="Text Box 79"/>
          <p:cNvSpPr txBox="1">
            <a:spLocks noChangeArrowheads="1"/>
          </p:cNvSpPr>
          <p:nvPr/>
        </p:nvSpPr>
        <p:spPr bwMode="auto">
          <a:xfrm>
            <a:off x="23574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13" name="Text Box 81"/>
          <p:cNvSpPr txBox="1">
            <a:spLocks noChangeArrowheads="1"/>
          </p:cNvSpPr>
          <p:nvPr/>
        </p:nvSpPr>
        <p:spPr bwMode="auto">
          <a:xfrm>
            <a:off x="27892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9714" name="Text Box 82"/>
          <p:cNvSpPr txBox="1">
            <a:spLocks noChangeArrowheads="1"/>
          </p:cNvSpPr>
          <p:nvPr/>
        </p:nvSpPr>
        <p:spPr bwMode="auto">
          <a:xfrm>
            <a:off x="32210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9715" name="Text Box 83"/>
          <p:cNvSpPr txBox="1">
            <a:spLocks noChangeArrowheads="1"/>
          </p:cNvSpPr>
          <p:nvPr/>
        </p:nvSpPr>
        <p:spPr bwMode="auto">
          <a:xfrm>
            <a:off x="36528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9716" name="Text Box 84"/>
          <p:cNvSpPr txBox="1">
            <a:spLocks noChangeArrowheads="1"/>
          </p:cNvSpPr>
          <p:nvPr/>
        </p:nvSpPr>
        <p:spPr bwMode="auto">
          <a:xfrm>
            <a:off x="4084638" y="449103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9717" name="Text Box 85"/>
          <p:cNvSpPr txBox="1">
            <a:spLocks noChangeArrowheads="1"/>
          </p:cNvSpPr>
          <p:nvPr/>
        </p:nvSpPr>
        <p:spPr bwMode="auto">
          <a:xfrm>
            <a:off x="4491038" y="453548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18" name="Text Box 86"/>
          <p:cNvSpPr txBox="1">
            <a:spLocks noChangeArrowheads="1"/>
          </p:cNvSpPr>
          <p:nvPr/>
        </p:nvSpPr>
        <p:spPr bwMode="auto">
          <a:xfrm>
            <a:off x="4949825" y="453548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19" name="Text Box 87"/>
          <p:cNvSpPr txBox="1">
            <a:spLocks noChangeArrowheads="1"/>
          </p:cNvSpPr>
          <p:nvPr/>
        </p:nvSpPr>
        <p:spPr bwMode="auto">
          <a:xfrm>
            <a:off x="5381625" y="4535488"/>
            <a:ext cx="31432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FF00FF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b="1">
                <a:solidFill>
                  <a:srgbClr val="0000FF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9720" name="Text Box 88"/>
          <p:cNvSpPr txBox="1">
            <a:spLocks noChangeArrowheads="1"/>
          </p:cNvSpPr>
          <p:nvPr/>
        </p:nvSpPr>
        <p:spPr bwMode="auto">
          <a:xfrm>
            <a:off x="6588125" y="4324350"/>
            <a:ext cx="2332038" cy="1920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b="1">
                <a:latin typeface="Tahoma" pitchFamily="34" charset="0"/>
                <a:ea typeface="宋体" pitchFamily="2" charset="-122"/>
              </a:rPr>
              <a:t>Johnson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计数器能够用来产生时间延迟，每个触发器的输出比前一个输出延迟一个时钟脉冲。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8" grpId="0" animBg="1"/>
      <p:bldP spid="69639" grpId="0" animBg="1"/>
      <p:bldP spid="69706" grpId="0" animBg="1"/>
      <p:bldP spid="69708" grpId="0"/>
      <p:bldP spid="69709" grpId="0"/>
      <p:bldP spid="69710" grpId="0"/>
      <p:bldP spid="69711" grpId="0"/>
      <p:bldP spid="69713" grpId="0"/>
      <p:bldP spid="69714" grpId="0"/>
      <p:bldP spid="69715" grpId="0"/>
      <p:bldP spid="69716" grpId="0"/>
      <p:bldP spid="69717" grpId="0"/>
      <p:bldP spid="69718" grpId="0"/>
      <p:bldP spid="69719" grpId="0"/>
      <p:bldP spid="697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844925"/>
            <a:ext cx="5616575" cy="2897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循环计数器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1268413"/>
            <a:ext cx="5975350" cy="2444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1547813" y="4249738"/>
            <a:ext cx="503237" cy="230346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979613" y="4249738"/>
            <a:ext cx="503237" cy="230346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2413000" y="4249738"/>
            <a:ext cx="503238" cy="230346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2844800" y="4249738"/>
            <a:ext cx="2447925" cy="230346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6300788" y="4581525"/>
            <a:ext cx="2592387" cy="16160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latin typeface="Tahoma" pitchFamily="34" charset="0"/>
                <a:ea typeface="宋体" pitchFamily="2" charset="-122"/>
              </a:rPr>
              <a:t>循环计数器将最高位的输出反馈回最低位输入，因此可以用来产生循重复循环的</a:t>
            </a:r>
            <a:r>
              <a:rPr lang="en-US" altLang="zh-CN" sz="2000" b="1">
                <a:latin typeface="Tahoma" pitchFamily="34" charset="0"/>
                <a:ea typeface="宋体" pitchFamily="2" charset="-122"/>
              </a:rPr>
              <a:t>n</a:t>
            </a:r>
            <a:r>
              <a:rPr lang="zh-CN" altLang="en-US" sz="2000" b="1">
                <a:latin typeface="Tahoma" pitchFamily="34" charset="0"/>
                <a:ea typeface="宋体" pitchFamily="2" charset="-122"/>
              </a:rPr>
              <a:t>位模式。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 animBg="1"/>
      <p:bldP spid="70663" grpId="0" animBg="1"/>
      <p:bldP spid="70664" grpId="0" animBg="1"/>
      <p:bldP spid="70665" grpId="0" animBg="1"/>
      <p:bldP spid="7066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14313"/>
            <a:ext cx="7885112" cy="1462087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74LS393 </a:t>
            </a:r>
            <a:r>
              <a:rPr lang="zh-CN" altLang="en-US" sz="2800" smtClean="0"/>
              <a:t>：双四位二进制计数器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1557338"/>
            <a:ext cx="5113338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应用：控制信号生成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875"/>
            <a:ext cx="8569325" cy="2376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smtClean="0"/>
              <a:t>例</a:t>
            </a:r>
            <a:r>
              <a:rPr lang="en-US" altLang="zh-CN" sz="2400" smtClean="0"/>
              <a:t>:</a:t>
            </a:r>
            <a:r>
              <a:rPr lang="zh-CN" altLang="en-US" sz="2400" smtClean="0"/>
              <a:t>假定需要用一组时序脉冲来控制某一生产过程中的三种活动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1</a:t>
            </a:r>
            <a:r>
              <a:rPr lang="en-US" altLang="zh-CN" sz="2400" smtClean="0"/>
              <a:t>, E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, E</a:t>
            </a:r>
            <a:r>
              <a:rPr lang="en-US" altLang="zh-CN" sz="2400" baseline="-25000" smtClean="0"/>
              <a:t>3</a:t>
            </a:r>
            <a:r>
              <a:rPr lang="zh-CN" altLang="en-US" sz="2400" smtClean="0"/>
              <a:t>，要求按以下序列出现：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1)E</a:t>
            </a:r>
            <a:r>
              <a:rPr lang="en-US" altLang="zh-CN" sz="2400" baseline="-25000" smtClean="0"/>
              <a:t>1</a:t>
            </a:r>
            <a:r>
              <a:rPr lang="zh-CN" altLang="en-US" sz="2400" smtClean="0"/>
              <a:t>必须按有效</a:t>
            </a:r>
            <a:r>
              <a:rPr lang="en-US" altLang="zh-CN" sz="2400" smtClean="0"/>
              <a:t>-&gt;</a:t>
            </a:r>
            <a:r>
              <a:rPr lang="zh-CN" altLang="en-US" sz="2400" smtClean="0"/>
              <a:t>无效</a:t>
            </a:r>
            <a:r>
              <a:rPr lang="en-US" altLang="zh-CN" sz="2400" smtClean="0"/>
              <a:t>-&gt;</a:t>
            </a:r>
            <a:r>
              <a:rPr lang="zh-CN" altLang="en-US" sz="2400" smtClean="0"/>
              <a:t>有效的顺序变化；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2)E</a:t>
            </a:r>
            <a:r>
              <a:rPr lang="en-US" altLang="zh-CN" sz="2400" baseline="-25000" smtClean="0"/>
              <a:t>2</a:t>
            </a:r>
            <a:r>
              <a:rPr lang="zh-CN" altLang="en-US" sz="2400" smtClean="0"/>
              <a:t>须等到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1</a:t>
            </a:r>
            <a:r>
              <a:rPr lang="zh-CN" altLang="en-US" sz="2400" smtClean="0"/>
              <a:t>第一次处于有效且变为无效后才能出现；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3)E</a:t>
            </a:r>
            <a:r>
              <a:rPr lang="en-US" altLang="zh-CN" sz="2400" baseline="-25000" smtClean="0"/>
              <a:t>3</a:t>
            </a:r>
            <a:r>
              <a:rPr lang="zh-CN" altLang="en-US" sz="2400" smtClean="0"/>
              <a:t>在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1</a:t>
            </a:r>
            <a:r>
              <a:rPr lang="zh-CN" altLang="en-US" sz="2400" smtClean="0"/>
              <a:t>第二次处于有效状态并且只有当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2</a:t>
            </a:r>
            <a:r>
              <a:rPr lang="zh-CN" altLang="en-US" sz="2400" smtClean="0"/>
              <a:t>变为无效后才能变为有效，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3</a:t>
            </a:r>
            <a:r>
              <a:rPr lang="zh-CN" altLang="en-US" sz="2400" smtClean="0"/>
              <a:t>必须先于</a:t>
            </a:r>
            <a:r>
              <a:rPr lang="en-US" altLang="zh-CN" sz="2400" smtClean="0"/>
              <a:t>E</a:t>
            </a:r>
            <a:r>
              <a:rPr lang="en-US" altLang="zh-CN" sz="2400" baseline="-25000" smtClean="0"/>
              <a:t>1</a:t>
            </a:r>
            <a:r>
              <a:rPr lang="zh-CN" altLang="en-US" sz="2400" smtClean="0"/>
              <a:t>变为无效。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223000" y="3932238"/>
            <a:ext cx="1370013" cy="2881312"/>
          </a:xfrm>
          <a:prstGeom prst="rect">
            <a:avLst/>
          </a:prstGeom>
          <a:solidFill>
            <a:srgbClr val="009900">
              <a:alpha val="4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957638" y="3932238"/>
            <a:ext cx="4092575" cy="1935162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 flipV="1">
            <a:off x="2570163" y="4224338"/>
            <a:ext cx="1587" cy="4429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 flipV="1">
            <a:off x="6223000" y="4224338"/>
            <a:ext cx="1588" cy="4429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7593013" y="4224338"/>
            <a:ext cx="1587" cy="4429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2570163" y="4224338"/>
            <a:ext cx="1373187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6223000" y="4224338"/>
            <a:ext cx="139065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3957638" y="4667250"/>
            <a:ext cx="2265362" cy="15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>
            <a:off x="3957638" y="4224338"/>
            <a:ext cx="1587" cy="4429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>
            <a:off x="7593013" y="4667250"/>
            <a:ext cx="457200" cy="15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>
            <a:off x="1884363" y="4667250"/>
            <a:ext cx="685800" cy="15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1476375" y="4365625"/>
            <a:ext cx="25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charset="0"/>
                <a:ea typeface="宋体" pitchFamily="2" charset="-122"/>
              </a:rPr>
              <a:t>E1</a:t>
            </a:r>
            <a:endParaRPr lang="en-US" altLang="zh-CN">
              <a:latin typeface="Times New Roman" charset="0"/>
              <a:ea typeface="宋体" pitchFamily="2" charset="-122"/>
            </a:endParaRPr>
          </a:p>
        </p:txBody>
      </p:sp>
      <p:sp>
        <p:nvSpPr>
          <p:cNvPr id="72720" name="Line 16"/>
          <p:cNvSpPr>
            <a:spLocks noChangeShapeType="1"/>
          </p:cNvSpPr>
          <p:nvPr/>
        </p:nvSpPr>
        <p:spPr bwMode="auto">
          <a:xfrm>
            <a:off x="1900238" y="5656263"/>
            <a:ext cx="2943225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1476375" y="5367338"/>
            <a:ext cx="25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E2</a:t>
            </a:r>
          </a:p>
        </p:txBody>
      </p:sp>
      <p:sp>
        <p:nvSpPr>
          <p:cNvPr id="72722" name="Line 18"/>
          <p:cNvSpPr>
            <a:spLocks noChangeShapeType="1"/>
          </p:cNvSpPr>
          <p:nvPr/>
        </p:nvSpPr>
        <p:spPr bwMode="auto">
          <a:xfrm>
            <a:off x="4837113" y="5207000"/>
            <a:ext cx="919162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781675" y="5643563"/>
            <a:ext cx="2751138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4" name="Line 20"/>
          <p:cNvSpPr>
            <a:spLocks noChangeShapeType="1"/>
          </p:cNvSpPr>
          <p:nvPr/>
        </p:nvSpPr>
        <p:spPr bwMode="auto">
          <a:xfrm>
            <a:off x="4843463" y="5194300"/>
            <a:ext cx="1587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5" name="Line 21"/>
          <p:cNvSpPr>
            <a:spLocks noChangeShapeType="1"/>
          </p:cNvSpPr>
          <p:nvPr/>
        </p:nvSpPr>
        <p:spPr bwMode="auto">
          <a:xfrm>
            <a:off x="5781675" y="5194300"/>
            <a:ext cx="1588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6" name="Line 22"/>
          <p:cNvSpPr>
            <a:spLocks noChangeShapeType="1"/>
          </p:cNvSpPr>
          <p:nvPr/>
        </p:nvSpPr>
        <p:spPr bwMode="auto">
          <a:xfrm>
            <a:off x="1885950" y="6543675"/>
            <a:ext cx="4652963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1498600" y="6254750"/>
            <a:ext cx="25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E3</a:t>
            </a:r>
          </a:p>
        </p:txBody>
      </p:sp>
      <p:sp>
        <p:nvSpPr>
          <p:cNvPr id="72728" name="Line 24"/>
          <p:cNvSpPr>
            <a:spLocks noChangeShapeType="1"/>
          </p:cNvSpPr>
          <p:nvPr/>
        </p:nvSpPr>
        <p:spPr bwMode="auto">
          <a:xfrm>
            <a:off x="6538913" y="6094413"/>
            <a:ext cx="919162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9" name="Line 25"/>
          <p:cNvSpPr>
            <a:spLocks noChangeShapeType="1"/>
          </p:cNvSpPr>
          <p:nvPr/>
        </p:nvSpPr>
        <p:spPr bwMode="auto">
          <a:xfrm>
            <a:off x="7483475" y="6530975"/>
            <a:ext cx="103505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6545263" y="6081713"/>
            <a:ext cx="1587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31" name="Line 27"/>
          <p:cNvSpPr>
            <a:spLocks noChangeShapeType="1"/>
          </p:cNvSpPr>
          <p:nvPr/>
        </p:nvSpPr>
        <p:spPr bwMode="auto">
          <a:xfrm>
            <a:off x="7483475" y="6081713"/>
            <a:ext cx="1588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0" grpId="0" animBg="1"/>
      <p:bldP spid="72722" grpId="0" animBg="1"/>
      <p:bldP spid="72723" grpId="0" animBg="1"/>
      <p:bldP spid="72724" grpId="0" animBg="1"/>
      <p:bldP spid="72725" grpId="0" animBg="1"/>
      <p:bldP spid="72726" grpId="0" animBg="1"/>
      <p:bldP spid="72728" grpId="0" animBg="1"/>
      <p:bldP spid="72729" grpId="0" animBg="1"/>
      <p:bldP spid="72730" grpId="0" animBg="1"/>
      <p:bldP spid="727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时序电路分类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628775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时序电路按触发脉冲输入方式的不同分为</a:t>
            </a:r>
          </a:p>
          <a:p>
            <a:pPr lvl="1" eaLnBrk="1" hangingPunct="1"/>
            <a:r>
              <a:rPr kumimoji="1" lang="zh-CN" altLang="en-US" smtClean="0">
                <a:solidFill>
                  <a:srgbClr val="FF0000"/>
                </a:solidFill>
              </a:rPr>
              <a:t>同步时序电路</a:t>
            </a:r>
            <a:r>
              <a:rPr kumimoji="1" lang="zh-CN" altLang="en-US" smtClean="0">
                <a:solidFill>
                  <a:srgbClr val="000066"/>
                </a:solidFill>
              </a:rPr>
              <a:t>：</a:t>
            </a:r>
            <a:r>
              <a:rPr kumimoji="1" lang="zh-CN" altLang="en-US" smtClean="0"/>
              <a:t>各触发器状态的变化受</a:t>
            </a:r>
            <a:r>
              <a:rPr kumimoji="1" lang="zh-CN" altLang="en-US" smtClean="0">
                <a:solidFill>
                  <a:srgbClr val="FF0000"/>
                </a:solidFill>
              </a:rPr>
              <a:t>同一个时钟脉冲</a:t>
            </a:r>
            <a:r>
              <a:rPr kumimoji="1" lang="zh-CN" altLang="en-US" smtClean="0"/>
              <a:t>控制，它们的状态在同一时刻更新。</a:t>
            </a:r>
            <a:endParaRPr lang="zh-CN" altLang="en-US" smtClean="0"/>
          </a:p>
          <a:p>
            <a:pPr lvl="1" eaLnBrk="1" hangingPunct="1"/>
            <a:r>
              <a:rPr kumimoji="1" lang="zh-CN" altLang="en-US" smtClean="0">
                <a:solidFill>
                  <a:srgbClr val="FF0000"/>
                </a:solidFill>
              </a:rPr>
              <a:t>异步时序电路</a:t>
            </a:r>
            <a:r>
              <a:rPr kumimoji="1" lang="zh-CN" altLang="en-US" smtClean="0">
                <a:solidFill>
                  <a:srgbClr val="000066"/>
                </a:solidFill>
              </a:rPr>
              <a:t>：</a:t>
            </a:r>
            <a:r>
              <a:rPr kumimoji="1" lang="zh-CN" altLang="en-US" smtClean="0"/>
              <a:t>各触发器状态的变化不受同一个时钟脉冲控制，电路的状态更新不是同时发生的。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使用四位二进制计数器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27088" y="5229225"/>
            <a:ext cx="7632700" cy="14795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smtClean="0"/>
              <a:t>E1 = f(Q3,Q2,Q1,Q0) = m(2,3,8,9,10,11)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smtClean="0"/>
              <a:t>E2 = f(Q3,Q2,Q1,Q0) = m(5)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smtClean="0"/>
              <a:t>E3= f(Q3,Q2,Q1,Q0) = m(9)</a:t>
            </a: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88" y="1557338"/>
            <a:ext cx="7772400" cy="3228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903288" y="3492500"/>
            <a:ext cx="7772400" cy="1292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542925" y="1747838"/>
            <a:ext cx="5111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>
                <a:latin typeface="Times New Roman" charset="0"/>
                <a:ea typeface="宋体" pitchFamily="2" charset="-122"/>
              </a:rPr>
              <a:t>对应</a:t>
            </a:r>
            <a:r>
              <a:rPr lang="en-US" altLang="zh-CN" sz="2400" b="1">
                <a:latin typeface="Times New Roman" charset="0"/>
                <a:ea typeface="宋体" pitchFamily="2" charset="-122"/>
              </a:rPr>
              <a:t>16</a:t>
            </a:r>
            <a:r>
              <a:rPr lang="zh-CN" altLang="en-US" sz="2400" b="1">
                <a:latin typeface="Times New Roman" charset="0"/>
                <a:ea typeface="宋体" pitchFamily="2" charset="-122"/>
              </a:rPr>
              <a:t>个最小项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uild="p"/>
      <p:bldP spid="686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916113"/>
            <a:ext cx="8137525" cy="3397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应用：数字时钟</a:t>
            </a: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913" y="1412875"/>
            <a:ext cx="6408737" cy="518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主要内容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989138"/>
            <a:ext cx="6257925" cy="3328987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时序电路模型</a:t>
            </a:r>
          </a:p>
          <a:p>
            <a:pPr eaLnBrk="1" hangingPunct="1"/>
            <a:r>
              <a:rPr lang="zh-CN" altLang="en-US" smtClean="0"/>
              <a:t>触发器</a:t>
            </a:r>
          </a:p>
          <a:p>
            <a:pPr eaLnBrk="1" hangingPunct="1"/>
            <a:r>
              <a:rPr lang="zh-CN" altLang="en-US" smtClean="0"/>
              <a:t>计数器</a:t>
            </a:r>
          </a:p>
          <a:p>
            <a:pPr eaLnBrk="1" hangingPunct="1">
              <a:buClr>
                <a:schemeClr val="tx2"/>
              </a:buClr>
            </a:pPr>
            <a:r>
              <a:rPr lang="zh-CN" altLang="en-US" smtClean="0"/>
              <a:t>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寄存器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557338"/>
            <a:ext cx="7983537" cy="41148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mtClean="0"/>
              <a:t>基本功能：寄存器主要是暂存数据或代码；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mtClean="0"/>
              <a:t>寄存器由触发器组成，结构简单；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mtClean="0"/>
              <a:t>分类</a:t>
            </a:r>
          </a:p>
          <a:p>
            <a:pPr lvl="1" eaLnBrk="1" hangingPunct="1">
              <a:lnSpc>
                <a:spcPct val="125000"/>
              </a:lnSpc>
            </a:pPr>
            <a:r>
              <a:rPr lang="zh-CN" altLang="en-US" smtClean="0"/>
              <a:t>按结构分：串入串出</a:t>
            </a:r>
            <a:r>
              <a:rPr lang="en-US" altLang="zh-CN" smtClean="0"/>
              <a:t>/</a:t>
            </a:r>
            <a:r>
              <a:rPr lang="zh-CN" altLang="en-US" smtClean="0"/>
              <a:t>串入并出</a:t>
            </a:r>
            <a:r>
              <a:rPr lang="en-US" altLang="zh-CN" smtClean="0"/>
              <a:t>/</a:t>
            </a:r>
            <a:r>
              <a:rPr lang="zh-CN" altLang="en-US" smtClean="0"/>
              <a:t>并入串出</a:t>
            </a:r>
            <a:r>
              <a:rPr lang="en-US" altLang="zh-CN" smtClean="0"/>
              <a:t>/</a:t>
            </a:r>
            <a:r>
              <a:rPr lang="zh-CN" altLang="en-US" smtClean="0"/>
              <a:t>并入并出</a:t>
            </a:r>
          </a:p>
          <a:p>
            <a:pPr lvl="1" eaLnBrk="1" hangingPunct="1">
              <a:lnSpc>
                <a:spcPct val="125000"/>
              </a:lnSpc>
            </a:pPr>
            <a:r>
              <a:rPr lang="zh-CN" altLang="en-US" smtClean="0"/>
              <a:t>按功能分：简单寄存器</a:t>
            </a:r>
            <a:r>
              <a:rPr lang="en-US" altLang="zh-CN" smtClean="0"/>
              <a:t>/</a:t>
            </a:r>
            <a:r>
              <a:rPr lang="zh-CN" altLang="en-US" smtClean="0"/>
              <a:t>移位寄存器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并行输入</a:t>
            </a:r>
            <a:r>
              <a:rPr lang="en-US" altLang="zh-CN" smtClean="0"/>
              <a:t>/</a:t>
            </a:r>
            <a:r>
              <a:rPr lang="zh-CN" altLang="en-US" smtClean="0"/>
              <a:t>并行输出寄存器</a:t>
            </a: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557338"/>
            <a:ext cx="54006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6443663" y="3573463"/>
            <a:ext cx="2449512" cy="118745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Times New Roman" charset="0"/>
                <a:ea typeface="宋体" pitchFamily="2" charset="-122"/>
              </a:rPr>
              <a:t>所有的触发器都有独立的输入输出线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移位寄存器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3025"/>
            <a:ext cx="7553325" cy="5137150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mtClean="0"/>
              <a:t>在每个脉冲作用下，将存储器所存储的各位数据，向左或向右移动一位。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mtClean="0"/>
              <a:t>根据移位方向的不同，可分为</a:t>
            </a:r>
          </a:p>
          <a:p>
            <a:pPr lvl="1" eaLnBrk="1" hangingPunct="1">
              <a:lnSpc>
                <a:spcPct val="135000"/>
              </a:lnSpc>
            </a:pPr>
            <a:r>
              <a:rPr lang="zh-CN" altLang="en-US" smtClean="0"/>
              <a:t>左移寄存器</a:t>
            </a:r>
          </a:p>
          <a:p>
            <a:pPr lvl="1" eaLnBrk="1" hangingPunct="1">
              <a:lnSpc>
                <a:spcPct val="135000"/>
              </a:lnSpc>
            </a:pPr>
            <a:r>
              <a:rPr lang="zh-CN" altLang="en-US" smtClean="0"/>
              <a:t>右移寄存器</a:t>
            </a:r>
          </a:p>
          <a:p>
            <a:pPr lvl="1" eaLnBrk="1" hangingPunct="1">
              <a:lnSpc>
                <a:spcPct val="135000"/>
              </a:lnSpc>
            </a:pPr>
            <a:r>
              <a:rPr lang="zh-CN" altLang="en-US" smtClean="0"/>
              <a:t>双向寄存器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串行输入并行输出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2349500"/>
            <a:ext cx="7523163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28988" y="1989138"/>
            <a:ext cx="4051300" cy="825500"/>
            <a:chOff x="2001" y="771"/>
            <a:chExt cx="2552" cy="520"/>
          </a:xfrm>
        </p:grpSpPr>
        <p:sp>
          <p:nvSpPr>
            <p:cNvPr id="69638" name="Line 6"/>
            <p:cNvSpPr>
              <a:spLocks noChangeShapeType="1"/>
            </p:cNvSpPr>
            <p:nvPr/>
          </p:nvSpPr>
          <p:spPr bwMode="auto">
            <a:xfrm flipV="1">
              <a:off x="2001" y="771"/>
              <a:ext cx="0" cy="5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39" name="Line 7"/>
            <p:cNvSpPr>
              <a:spLocks noChangeShapeType="1"/>
            </p:cNvSpPr>
            <p:nvPr/>
          </p:nvSpPr>
          <p:spPr bwMode="auto">
            <a:xfrm flipV="1">
              <a:off x="2852" y="780"/>
              <a:ext cx="0" cy="5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0" name="Line 8"/>
            <p:cNvSpPr>
              <a:spLocks noChangeShapeType="1"/>
            </p:cNvSpPr>
            <p:nvPr/>
          </p:nvSpPr>
          <p:spPr bwMode="auto">
            <a:xfrm flipV="1">
              <a:off x="3683" y="771"/>
              <a:ext cx="0" cy="5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1" name="Line 9"/>
            <p:cNvSpPr>
              <a:spLocks noChangeShapeType="1"/>
            </p:cNvSpPr>
            <p:nvPr/>
          </p:nvSpPr>
          <p:spPr bwMode="auto">
            <a:xfrm flipV="1">
              <a:off x="4553" y="781"/>
              <a:ext cx="0" cy="5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3635375" y="1557338"/>
            <a:ext cx="256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latin typeface="Verdana" pitchFamily="34" charset="0"/>
                <a:ea typeface="幼圆" pitchFamily="49" charset="-122"/>
              </a:rPr>
              <a:t>Parallel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示例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775" y="1693863"/>
            <a:ext cx="7666038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258888" y="3979863"/>
            <a:ext cx="43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55650" y="3355975"/>
            <a:ext cx="3529013" cy="3097213"/>
            <a:chOff x="476" y="2205"/>
            <a:chExt cx="2223" cy="1951"/>
          </a:xfrm>
        </p:grpSpPr>
        <p:grpSp>
          <p:nvGrpSpPr>
            <p:cNvPr id="70703" name="Group 7"/>
            <p:cNvGrpSpPr>
              <a:grpSpLocks/>
            </p:cNvGrpSpPr>
            <p:nvPr/>
          </p:nvGrpSpPr>
          <p:grpSpPr bwMode="auto">
            <a:xfrm>
              <a:off x="477" y="2840"/>
              <a:ext cx="317" cy="136"/>
              <a:chOff x="768" y="1776"/>
              <a:chExt cx="336" cy="192"/>
            </a:xfrm>
          </p:grpSpPr>
          <p:sp>
            <p:nvSpPr>
              <p:cNvPr id="70777" name="Freeform 8"/>
              <p:cNvSpPr>
                <a:spLocks/>
              </p:cNvSpPr>
              <p:nvPr/>
            </p:nvSpPr>
            <p:spPr bwMode="auto">
              <a:xfrm>
                <a:off x="768" y="1776"/>
                <a:ext cx="336" cy="192"/>
              </a:xfrm>
              <a:custGeom>
                <a:avLst/>
                <a:gdLst>
                  <a:gd name="T0" fmla="*/ 0 w 336"/>
                  <a:gd name="T1" fmla="*/ 192 h 192"/>
                  <a:gd name="T2" fmla="*/ 96 w 336"/>
                  <a:gd name="T3" fmla="*/ 192 h 192"/>
                  <a:gd name="T4" fmla="*/ 96 w 336"/>
                  <a:gd name="T5" fmla="*/ 0 h 192"/>
                  <a:gd name="T6" fmla="*/ 240 w 336"/>
                  <a:gd name="T7" fmla="*/ 0 h 192"/>
                  <a:gd name="T8" fmla="*/ 240 w 336"/>
                  <a:gd name="T9" fmla="*/ 192 h 192"/>
                  <a:gd name="T10" fmla="*/ 336 w 336"/>
                  <a:gd name="T11" fmla="*/ 192 h 1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92"/>
                  <a:gd name="T20" fmla="*/ 336 w 336"/>
                  <a:gd name="T21" fmla="*/ 192 h 1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92">
                    <a:moveTo>
                      <a:pt x="0" y="192"/>
                    </a:moveTo>
                    <a:lnTo>
                      <a:pt x="96" y="192"/>
                    </a:lnTo>
                    <a:lnTo>
                      <a:pt x="96" y="0"/>
                    </a:lnTo>
                    <a:lnTo>
                      <a:pt x="240" y="0"/>
                    </a:lnTo>
                    <a:lnTo>
                      <a:pt x="240" y="192"/>
                    </a:lnTo>
                    <a:lnTo>
                      <a:pt x="336" y="192"/>
                    </a:lnTo>
                  </a:path>
                </a:pathLst>
              </a:custGeom>
              <a:noFill/>
              <a:ln w="28575">
                <a:solidFill>
                  <a:srgbClr val="6600FF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778" name="Line 9"/>
              <p:cNvSpPr>
                <a:spLocks noChangeShapeType="1"/>
              </p:cNvSpPr>
              <p:nvPr/>
            </p:nvSpPr>
            <p:spPr bwMode="auto">
              <a:xfrm flipV="1">
                <a:off x="864" y="182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6600FF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70704" name="Group 10"/>
            <p:cNvGrpSpPr>
              <a:grpSpLocks/>
            </p:cNvGrpSpPr>
            <p:nvPr/>
          </p:nvGrpSpPr>
          <p:grpSpPr bwMode="auto">
            <a:xfrm>
              <a:off x="476" y="2205"/>
              <a:ext cx="2223" cy="1951"/>
              <a:chOff x="476" y="2205"/>
              <a:chExt cx="2223" cy="1951"/>
            </a:xfrm>
          </p:grpSpPr>
          <p:grpSp>
            <p:nvGrpSpPr>
              <p:cNvPr id="70705" name="Group 11"/>
              <p:cNvGrpSpPr>
                <a:grpSpLocks/>
              </p:cNvGrpSpPr>
              <p:nvPr/>
            </p:nvGrpSpPr>
            <p:grpSpPr bwMode="auto">
              <a:xfrm>
                <a:off x="476" y="3021"/>
                <a:ext cx="2222" cy="363"/>
                <a:chOff x="431" y="2795"/>
                <a:chExt cx="2358" cy="363"/>
              </a:xfrm>
            </p:grpSpPr>
            <p:grpSp>
              <p:nvGrpSpPr>
                <p:cNvPr id="70764" name="Group 12"/>
                <p:cNvGrpSpPr>
                  <a:grpSpLocks/>
                </p:cNvGrpSpPr>
                <p:nvPr/>
              </p:nvGrpSpPr>
              <p:grpSpPr bwMode="auto">
                <a:xfrm>
                  <a:off x="521" y="2795"/>
                  <a:ext cx="2268" cy="227"/>
                  <a:chOff x="1008" y="2304"/>
                  <a:chExt cx="4176" cy="288"/>
                </a:xfrm>
              </p:grpSpPr>
              <p:sp>
                <p:nvSpPr>
                  <p:cNvPr id="7076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6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70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7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70772" name="AutoShape 17"/>
                  <p:cNvCxnSpPr>
                    <a:cxnSpLocks noChangeShapeType="1"/>
                    <a:stCxn id="70768" idx="3"/>
                    <a:endCxn id="70769" idx="1"/>
                  </p:cNvCxnSpPr>
                  <p:nvPr/>
                </p:nvCxnSpPr>
                <p:spPr bwMode="auto">
                  <a:xfrm>
                    <a:off x="1932" y="2448"/>
                    <a:ext cx="45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73" name="AutoShape 18"/>
                  <p:cNvCxnSpPr>
                    <a:cxnSpLocks noChangeShapeType="1"/>
                    <a:stCxn id="70769" idx="3"/>
                    <a:endCxn id="70770" idx="1"/>
                  </p:cNvCxnSpPr>
                  <p:nvPr/>
                </p:nvCxnSpPr>
                <p:spPr bwMode="auto">
                  <a:xfrm>
                    <a:off x="294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74" name="AutoShape 19"/>
                  <p:cNvCxnSpPr>
                    <a:cxnSpLocks noChangeShapeType="1"/>
                    <a:stCxn id="70770" idx="3"/>
                    <a:endCxn id="70771" idx="1"/>
                  </p:cNvCxnSpPr>
                  <p:nvPr/>
                </p:nvCxnSpPr>
                <p:spPr bwMode="auto">
                  <a:xfrm>
                    <a:off x="390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75" name="AutoShape 20"/>
                  <p:cNvCxnSpPr>
                    <a:cxnSpLocks noChangeShapeType="1"/>
                    <a:stCxn id="70771" idx="3"/>
                  </p:cNvCxnSpPr>
                  <p:nvPr/>
                </p:nvCxnSpPr>
                <p:spPr bwMode="auto">
                  <a:xfrm>
                    <a:off x="4860" y="2448"/>
                    <a:ext cx="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76" name="AutoShape 21"/>
                  <p:cNvCxnSpPr>
                    <a:cxnSpLocks noChangeShapeType="1"/>
                    <a:endCxn id="70768" idx="1"/>
                  </p:cNvCxnSpPr>
                  <p:nvPr/>
                </p:nvCxnSpPr>
                <p:spPr bwMode="auto">
                  <a:xfrm>
                    <a:off x="1008" y="2448"/>
                    <a:ext cx="37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  <p:grpSp>
              <p:nvGrpSpPr>
                <p:cNvPr id="70765" name="Group 22"/>
                <p:cNvGrpSpPr>
                  <a:grpSpLocks/>
                </p:cNvGrpSpPr>
                <p:nvPr/>
              </p:nvGrpSpPr>
              <p:grpSpPr bwMode="auto">
                <a:xfrm>
                  <a:off x="431" y="3022"/>
                  <a:ext cx="336" cy="136"/>
                  <a:chOff x="768" y="1776"/>
                  <a:chExt cx="336" cy="192"/>
                </a:xfrm>
              </p:grpSpPr>
              <p:sp>
                <p:nvSpPr>
                  <p:cNvPr id="70766" name="Freeform 23"/>
                  <p:cNvSpPr>
                    <a:spLocks/>
                  </p:cNvSpPr>
                  <p:nvPr/>
                </p:nvSpPr>
                <p:spPr bwMode="auto">
                  <a:xfrm>
                    <a:off x="768" y="1776"/>
                    <a:ext cx="336" cy="192"/>
                  </a:xfrm>
                  <a:custGeom>
                    <a:avLst/>
                    <a:gdLst>
                      <a:gd name="T0" fmla="*/ 0 w 336"/>
                      <a:gd name="T1" fmla="*/ 192 h 192"/>
                      <a:gd name="T2" fmla="*/ 96 w 336"/>
                      <a:gd name="T3" fmla="*/ 192 h 192"/>
                      <a:gd name="T4" fmla="*/ 96 w 336"/>
                      <a:gd name="T5" fmla="*/ 0 h 192"/>
                      <a:gd name="T6" fmla="*/ 240 w 336"/>
                      <a:gd name="T7" fmla="*/ 0 h 192"/>
                      <a:gd name="T8" fmla="*/ 240 w 336"/>
                      <a:gd name="T9" fmla="*/ 192 h 192"/>
                      <a:gd name="T10" fmla="*/ 336 w 336"/>
                      <a:gd name="T11" fmla="*/ 192 h 19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6"/>
                      <a:gd name="T19" fmla="*/ 0 h 192"/>
                      <a:gd name="T20" fmla="*/ 336 w 336"/>
                      <a:gd name="T21" fmla="*/ 192 h 19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6" h="192">
                        <a:moveTo>
                          <a:pt x="0" y="192"/>
                        </a:moveTo>
                        <a:lnTo>
                          <a:pt x="96" y="192"/>
                        </a:lnTo>
                        <a:lnTo>
                          <a:pt x="96" y="0"/>
                        </a:lnTo>
                        <a:lnTo>
                          <a:pt x="240" y="0"/>
                        </a:lnTo>
                        <a:lnTo>
                          <a:pt x="240" y="192"/>
                        </a:lnTo>
                        <a:lnTo>
                          <a:pt x="336" y="192"/>
                        </a:lnTo>
                      </a:path>
                    </a:pathLst>
                  </a:cu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67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64" y="1824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0706" name="Group 25"/>
              <p:cNvGrpSpPr>
                <a:grpSpLocks/>
              </p:cNvGrpSpPr>
              <p:nvPr/>
            </p:nvGrpSpPr>
            <p:grpSpPr bwMode="auto">
              <a:xfrm>
                <a:off x="477" y="3447"/>
                <a:ext cx="2176" cy="346"/>
                <a:chOff x="477" y="3294"/>
                <a:chExt cx="2358" cy="346"/>
              </a:xfrm>
            </p:grpSpPr>
            <p:grpSp>
              <p:nvGrpSpPr>
                <p:cNvPr id="70751" name="Group 26"/>
                <p:cNvGrpSpPr>
                  <a:grpSpLocks/>
                </p:cNvGrpSpPr>
                <p:nvPr/>
              </p:nvGrpSpPr>
              <p:grpSpPr bwMode="auto">
                <a:xfrm>
                  <a:off x="567" y="3294"/>
                  <a:ext cx="2268" cy="227"/>
                  <a:chOff x="1008" y="2304"/>
                  <a:chExt cx="4176" cy="288"/>
                </a:xfrm>
              </p:grpSpPr>
              <p:sp>
                <p:nvSpPr>
                  <p:cNvPr id="7075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5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57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58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70759" name="AutoShape 31"/>
                  <p:cNvCxnSpPr>
                    <a:cxnSpLocks noChangeShapeType="1"/>
                    <a:stCxn id="70755" idx="3"/>
                    <a:endCxn id="70756" idx="1"/>
                  </p:cNvCxnSpPr>
                  <p:nvPr/>
                </p:nvCxnSpPr>
                <p:spPr bwMode="auto">
                  <a:xfrm>
                    <a:off x="1932" y="2448"/>
                    <a:ext cx="45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60" name="AutoShape 32"/>
                  <p:cNvCxnSpPr>
                    <a:cxnSpLocks noChangeShapeType="1"/>
                    <a:stCxn id="70756" idx="3"/>
                    <a:endCxn id="70757" idx="1"/>
                  </p:cNvCxnSpPr>
                  <p:nvPr/>
                </p:nvCxnSpPr>
                <p:spPr bwMode="auto">
                  <a:xfrm>
                    <a:off x="294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61" name="AutoShape 33"/>
                  <p:cNvCxnSpPr>
                    <a:cxnSpLocks noChangeShapeType="1"/>
                    <a:stCxn id="70757" idx="3"/>
                    <a:endCxn id="70758" idx="1"/>
                  </p:cNvCxnSpPr>
                  <p:nvPr/>
                </p:nvCxnSpPr>
                <p:spPr bwMode="auto">
                  <a:xfrm>
                    <a:off x="390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62" name="AutoShape 34"/>
                  <p:cNvCxnSpPr>
                    <a:cxnSpLocks noChangeShapeType="1"/>
                    <a:stCxn id="70758" idx="3"/>
                  </p:cNvCxnSpPr>
                  <p:nvPr/>
                </p:nvCxnSpPr>
                <p:spPr bwMode="auto">
                  <a:xfrm>
                    <a:off x="4860" y="2448"/>
                    <a:ext cx="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63" name="AutoShape 35"/>
                  <p:cNvCxnSpPr>
                    <a:cxnSpLocks noChangeShapeType="1"/>
                    <a:endCxn id="70755" idx="1"/>
                  </p:cNvCxnSpPr>
                  <p:nvPr/>
                </p:nvCxnSpPr>
                <p:spPr bwMode="auto">
                  <a:xfrm>
                    <a:off x="1008" y="2448"/>
                    <a:ext cx="37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  <p:grpSp>
              <p:nvGrpSpPr>
                <p:cNvPr id="70752" name="Group 36"/>
                <p:cNvGrpSpPr>
                  <a:grpSpLocks/>
                </p:cNvGrpSpPr>
                <p:nvPr/>
              </p:nvGrpSpPr>
              <p:grpSpPr bwMode="auto">
                <a:xfrm>
                  <a:off x="477" y="3521"/>
                  <a:ext cx="336" cy="119"/>
                  <a:chOff x="768" y="1776"/>
                  <a:chExt cx="336" cy="192"/>
                </a:xfrm>
              </p:grpSpPr>
              <p:sp>
                <p:nvSpPr>
                  <p:cNvPr id="70753" name="Freeform 37"/>
                  <p:cNvSpPr>
                    <a:spLocks/>
                  </p:cNvSpPr>
                  <p:nvPr/>
                </p:nvSpPr>
                <p:spPr bwMode="auto">
                  <a:xfrm>
                    <a:off x="768" y="1776"/>
                    <a:ext cx="336" cy="192"/>
                  </a:xfrm>
                  <a:custGeom>
                    <a:avLst/>
                    <a:gdLst>
                      <a:gd name="T0" fmla="*/ 0 w 336"/>
                      <a:gd name="T1" fmla="*/ 192 h 192"/>
                      <a:gd name="T2" fmla="*/ 96 w 336"/>
                      <a:gd name="T3" fmla="*/ 192 h 192"/>
                      <a:gd name="T4" fmla="*/ 96 w 336"/>
                      <a:gd name="T5" fmla="*/ 0 h 192"/>
                      <a:gd name="T6" fmla="*/ 240 w 336"/>
                      <a:gd name="T7" fmla="*/ 0 h 192"/>
                      <a:gd name="T8" fmla="*/ 240 w 336"/>
                      <a:gd name="T9" fmla="*/ 192 h 192"/>
                      <a:gd name="T10" fmla="*/ 336 w 336"/>
                      <a:gd name="T11" fmla="*/ 192 h 19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6"/>
                      <a:gd name="T19" fmla="*/ 0 h 192"/>
                      <a:gd name="T20" fmla="*/ 336 w 336"/>
                      <a:gd name="T21" fmla="*/ 192 h 19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6" h="192">
                        <a:moveTo>
                          <a:pt x="0" y="192"/>
                        </a:moveTo>
                        <a:lnTo>
                          <a:pt x="96" y="192"/>
                        </a:lnTo>
                        <a:lnTo>
                          <a:pt x="96" y="0"/>
                        </a:lnTo>
                        <a:lnTo>
                          <a:pt x="240" y="0"/>
                        </a:lnTo>
                        <a:lnTo>
                          <a:pt x="240" y="192"/>
                        </a:lnTo>
                        <a:lnTo>
                          <a:pt x="336" y="192"/>
                        </a:lnTo>
                      </a:path>
                    </a:pathLst>
                  </a:cu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54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64" y="1824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0707" name="Group 39"/>
              <p:cNvGrpSpPr>
                <a:grpSpLocks/>
              </p:cNvGrpSpPr>
              <p:nvPr/>
            </p:nvGrpSpPr>
            <p:grpSpPr bwMode="auto">
              <a:xfrm>
                <a:off x="477" y="3810"/>
                <a:ext cx="2176" cy="346"/>
                <a:chOff x="477" y="3793"/>
                <a:chExt cx="2358" cy="346"/>
              </a:xfrm>
            </p:grpSpPr>
            <p:grpSp>
              <p:nvGrpSpPr>
                <p:cNvPr id="70738" name="Group 40"/>
                <p:cNvGrpSpPr>
                  <a:grpSpLocks/>
                </p:cNvGrpSpPr>
                <p:nvPr/>
              </p:nvGrpSpPr>
              <p:grpSpPr bwMode="auto">
                <a:xfrm>
                  <a:off x="567" y="3793"/>
                  <a:ext cx="2268" cy="227"/>
                  <a:chOff x="1008" y="2304"/>
                  <a:chExt cx="4176" cy="288"/>
                </a:xfrm>
              </p:grpSpPr>
              <p:sp>
                <p:nvSpPr>
                  <p:cNvPr id="7074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4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44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4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70746" name="AutoShape 45"/>
                  <p:cNvCxnSpPr>
                    <a:cxnSpLocks noChangeShapeType="1"/>
                    <a:stCxn id="70742" idx="3"/>
                    <a:endCxn id="70743" idx="1"/>
                  </p:cNvCxnSpPr>
                  <p:nvPr/>
                </p:nvCxnSpPr>
                <p:spPr bwMode="auto">
                  <a:xfrm>
                    <a:off x="1932" y="2448"/>
                    <a:ext cx="45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47" name="AutoShape 46"/>
                  <p:cNvCxnSpPr>
                    <a:cxnSpLocks noChangeShapeType="1"/>
                    <a:stCxn id="70743" idx="3"/>
                    <a:endCxn id="70744" idx="1"/>
                  </p:cNvCxnSpPr>
                  <p:nvPr/>
                </p:nvCxnSpPr>
                <p:spPr bwMode="auto">
                  <a:xfrm>
                    <a:off x="294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48" name="AutoShape 47"/>
                  <p:cNvCxnSpPr>
                    <a:cxnSpLocks noChangeShapeType="1"/>
                    <a:stCxn id="70744" idx="3"/>
                    <a:endCxn id="70745" idx="1"/>
                  </p:cNvCxnSpPr>
                  <p:nvPr/>
                </p:nvCxnSpPr>
                <p:spPr bwMode="auto">
                  <a:xfrm>
                    <a:off x="390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49" name="AutoShape 48"/>
                  <p:cNvCxnSpPr>
                    <a:cxnSpLocks noChangeShapeType="1"/>
                    <a:stCxn id="70745" idx="3"/>
                  </p:cNvCxnSpPr>
                  <p:nvPr/>
                </p:nvCxnSpPr>
                <p:spPr bwMode="auto">
                  <a:xfrm>
                    <a:off x="4860" y="2448"/>
                    <a:ext cx="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50" name="AutoShape 49"/>
                  <p:cNvCxnSpPr>
                    <a:cxnSpLocks noChangeShapeType="1"/>
                    <a:endCxn id="70742" idx="1"/>
                  </p:cNvCxnSpPr>
                  <p:nvPr/>
                </p:nvCxnSpPr>
                <p:spPr bwMode="auto">
                  <a:xfrm>
                    <a:off x="1008" y="2448"/>
                    <a:ext cx="37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  <p:grpSp>
              <p:nvGrpSpPr>
                <p:cNvPr id="70739" name="Group 50"/>
                <p:cNvGrpSpPr>
                  <a:grpSpLocks/>
                </p:cNvGrpSpPr>
                <p:nvPr/>
              </p:nvGrpSpPr>
              <p:grpSpPr bwMode="auto">
                <a:xfrm>
                  <a:off x="477" y="4020"/>
                  <a:ext cx="336" cy="119"/>
                  <a:chOff x="768" y="1776"/>
                  <a:chExt cx="336" cy="192"/>
                </a:xfrm>
              </p:grpSpPr>
              <p:sp>
                <p:nvSpPr>
                  <p:cNvPr id="70740" name="Freeform 51"/>
                  <p:cNvSpPr>
                    <a:spLocks/>
                  </p:cNvSpPr>
                  <p:nvPr/>
                </p:nvSpPr>
                <p:spPr bwMode="auto">
                  <a:xfrm>
                    <a:off x="768" y="1776"/>
                    <a:ext cx="336" cy="192"/>
                  </a:xfrm>
                  <a:custGeom>
                    <a:avLst/>
                    <a:gdLst>
                      <a:gd name="T0" fmla="*/ 0 w 336"/>
                      <a:gd name="T1" fmla="*/ 192 h 192"/>
                      <a:gd name="T2" fmla="*/ 96 w 336"/>
                      <a:gd name="T3" fmla="*/ 192 h 192"/>
                      <a:gd name="T4" fmla="*/ 96 w 336"/>
                      <a:gd name="T5" fmla="*/ 0 h 192"/>
                      <a:gd name="T6" fmla="*/ 240 w 336"/>
                      <a:gd name="T7" fmla="*/ 0 h 192"/>
                      <a:gd name="T8" fmla="*/ 240 w 336"/>
                      <a:gd name="T9" fmla="*/ 192 h 192"/>
                      <a:gd name="T10" fmla="*/ 336 w 336"/>
                      <a:gd name="T11" fmla="*/ 192 h 19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36"/>
                      <a:gd name="T19" fmla="*/ 0 h 192"/>
                      <a:gd name="T20" fmla="*/ 336 w 336"/>
                      <a:gd name="T21" fmla="*/ 192 h 19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36" h="192">
                        <a:moveTo>
                          <a:pt x="0" y="192"/>
                        </a:moveTo>
                        <a:lnTo>
                          <a:pt x="96" y="192"/>
                        </a:lnTo>
                        <a:lnTo>
                          <a:pt x="96" y="0"/>
                        </a:lnTo>
                        <a:lnTo>
                          <a:pt x="240" y="0"/>
                        </a:lnTo>
                        <a:lnTo>
                          <a:pt x="240" y="192"/>
                        </a:lnTo>
                        <a:lnTo>
                          <a:pt x="336" y="192"/>
                        </a:lnTo>
                      </a:path>
                    </a:pathLst>
                  </a:cu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41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64" y="1824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6600FF"/>
                    </a:solidFill>
                    <a:miter lim="800000"/>
                    <a:headEnd/>
                    <a:tailEnd type="triangle" w="med" len="med"/>
                  </a:ln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0708" name="Group 53"/>
              <p:cNvGrpSpPr>
                <a:grpSpLocks/>
              </p:cNvGrpSpPr>
              <p:nvPr/>
            </p:nvGrpSpPr>
            <p:grpSpPr bwMode="auto">
              <a:xfrm>
                <a:off x="567" y="2568"/>
                <a:ext cx="2132" cy="288"/>
                <a:chOff x="521" y="2296"/>
                <a:chExt cx="2132" cy="288"/>
              </a:xfrm>
            </p:grpSpPr>
            <p:grpSp>
              <p:nvGrpSpPr>
                <p:cNvPr id="70724" name="Group 54"/>
                <p:cNvGrpSpPr>
                  <a:grpSpLocks/>
                </p:cNvGrpSpPr>
                <p:nvPr/>
              </p:nvGrpSpPr>
              <p:grpSpPr bwMode="auto">
                <a:xfrm>
                  <a:off x="521" y="2341"/>
                  <a:ext cx="2132" cy="227"/>
                  <a:chOff x="1008" y="2304"/>
                  <a:chExt cx="4176" cy="288"/>
                </a:xfrm>
              </p:grpSpPr>
              <p:sp>
                <p:nvSpPr>
                  <p:cNvPr id="7072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3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3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3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70733" name="AutoShape 59"/>
                  <p:cNvCxnSpPr>
                    <a:cxnSpLocks noChangeShapeType="1"/>
                    <a:stCxn id="70729" idx="3"/>
                    <a:endCxn id="70730" idx="1"/>
                  </p:cNvCxnSpPr>
                  <p:nvPr/>
                </p:nvCxnSpPr>
                <p:spPr bwMode="auto">
                  <a:xfrm>
                    <a:off x="1932" y="2448"/>
                    <a:ext cx="45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34" name="AutoShape 60"/>
                  <p:cNvCxnSpPr>
                    <a:cxnSpLocks noChangeShapeType="1"/>
                    <a:stCxn id="70730" idx="3"/>
                    <a:endCxn id="70731" idx="1"/>
                  </p:cNvCxnSpPr>
                  <p:nvPr/>
                </p:nvCxnSpPr>
                <p:spPr bwMode="auto">
                  <a:xfrm>
                    <a:off x="294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35" name="AutoShape 61"/>
                  <p:cNvCxnSpPr>
                    <a:cxnSpLocks noChangeShapeType="1"/>
                    <a:stCxn id="70731" idx="3"/>
                    <a:endCxn id="70732" idx="1"/>
                  </p:cNvCxnSpPr>
                  <p:nvPr/>
                </p:nvCxnSpPr>
                <p:spPr bwMode="auto">
                  <a:xfrm>
                    <a:off x="390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36" name="AutoShape 62"/>
                  <p:cNvCxnSpPr>
                    <a:cxnSpLocks noChangeShapeType="1"/>
                    <a:stCxn id="70732" idx="3"/>
                  </p:cNvCxnSpPr>
                  <p:nvPr/>
                </p:nvCxnSpPr>
                <p:spPr bwMode="auto">
                  <a:xfrm>
                    <a:off x="4860" y="2448"/>
                    <a:ext cx="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37" name="AutoShape 63"/>
                  <p:cNvCxnSpPr>
                    <a:cxnSpLocks noChangeShapeType="1"/>
                    <a:endCxn id="70729" idx="1"/>
                  </p:cNvCxnSpPr>
                  <p:nvPr/>
                </p:nvCxnSpPr>
                <p:spPr bwMode="auto">
                  <a:xfrm>
                    <a:off x="1008" y="2448"/>
                    <a:ext cx="37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  <p:sp>
              <p:nvSpPr>
                <p:cNvPr id="70725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748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kumimoji="1" lang="zh-CN" altLang="zh-CN" sz="2400" b="1">
                    <a:solidFill>
                      <a:srgbClr val="FF3300"/>
                    </a:solidFill>
                    <a:ea typeface="宋体" pitchFamily="2" charset="-122"/>
                  </a:endParaRPr>
                </a:p>
              </p:txBody>
            </p:sp>
            <p:sp>
              <p:nvSpPr>
                <p:cNvPr id="70726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1247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kumimoji="1" lang="zh-CN" altLang="zh-CN" sz="2400" b="1">
                    <a:ea typeface="宋体" pitchFamily="2" charset="-122"/>
                  </a:endParaRPr>
                </a:p>
              </p:txBody>
            </p:sp>
            <p:sp>
              <p:nvSpPr>
                <p:cNvPr id="70727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746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kumimoji="1" lang="zh-CN" altLang="zh-CN" sz="2400" b="1">
                    <a:ea typeface="宋体" pitchFamily="2" charset="-122"/>
                  </a:endParaRPr>
                </a:p>
              </p:txBody>
            </p:sp>
            <p:sp>
              <p:nvSpPr>
                <p:cNvPr id="70728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2245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kumimoji="1" lang="zh-CN" altLang="zh-CN" sz="2400" b="1">
                    <a:ea typeface="宋体" pitchFamily="2" charset="-122"/>
                  </a:endParaRPr>
                </a:p>
              </p:txBody>
            </p:sp>
          </p:grpSp>
          <p:grpSp>
            <p:nvGrpSpPr>
              <p:cNvPr id="70709" name="Group 68"/>
              <p:cNvGrpSpPr>
                <a:grpSpLocks/>
              </p:cNvGrpSpPr>
              <p:nvPr/>
            </p:nvGrpSpPr>
            <p:grpSpPr bwMode="auto">
              <a:xfrm>
                <a:off x="567" y="2205"/>
                <a:ext cx="2132" cy="288"/>
                <a:chOff x="521" y="2296"/>
                <a:chExt cx="2132" cy="288"/>
              </a:xfrm>
            </p:grpSpPr>
            <p:grpSp>
              <p:nvGrpSpPr>
                <p:cNvPr id="70710" name="Group 69"/>
                <p:cNvGrpSpPr>
                  <a:grpSpLocks/>
                </p:cNvGrpSpPr>
                <p:nvPr/>
              </p:nvGrpSpPr>
              <p:grpSpPr bwMode="auto">
                <a:xfrm>
                  <a:off x="521" y="2341"/>
                  <a:ext cx="2132" cy="227"/>
                  <a:chOff x="1008" y="2304"/>
                  <a:chExt cx="4176" cy="288"/>
                </a:xfrm>
              </p:grpSpPr>
              <p:sp>
                <p:nvSpPr>
                  <p:cNvPr id="70715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16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17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718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304"/>
                    <a:ext cx="528" cy="288"/>
                  </a:xfrm>
                  <a:prstGeom prst="rect">
                    <a:avLst/>
                  </a:prstGeom>
                  <a:noFill/>
                  <a:ln w="38100">
                    <a:solidFill>
                      <a:srgbClr val="6600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cxnSp>
                <p:nvCxnSpPr>
                  <p:cNvPr id="70719" name="AutoShape 74"/>
                  <p:cNvCxnSpPr>
                    <a:cxnSpLocks noChangeShapeType="1"/>
                    <a:stCxn id="70715" idx="3"/>
                    <a:endCxn id="70716" idx="1"/>
                  </p:cNvCxnSpPr>
                  <p:nvPr/>
                </p:nvCxnSpPr>
                <p:spPr bwMode="auto">
                  <a:xfrm>
                    <a:off x="1932" y="2448"/>
                    <a:ext cx="45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20" name="AutoShape 75"/>
                  <p:cNvCxnSpPr>
                    <a:cxnSpLocks noChangeShapeType="1"/>
                    <a:stCxn id="70716" idx="3"/>
                    <a:endCxn id="70717" idx="1"/>
                  </p:cNvCxnSpPr>
                  <p:nvPr/>
                </p:nvCxnSpPr>
                <p:spPr bwMode="auto">
                  <a:xfrm>
                    <a:off x="294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21" name="AutoShape 76"/>
                  <p:cNvCxnSpPr>
                    <a:cxnSpLocks noChangeShapeType="1"/>
                    <a:stCxn id="70717" idx="3"/>
                    <a:endCxn id="70718" idx="1"/>
                  </p:cNvCxnSpPr>
                  <p:nvPr/>
                </p:nvCxnSpPr>
                <p:spPr bwMode="auto">
                  <a:xfrm>
                    <a:off x="3900" y="2448"/>
                    <a:ext cx="40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22" name="AutoShape 77"/>
                  <p:cNvCxnSpPr>
                    <a:cxnSpLocks noChangeShapeType="1"/>
                    <a:stCxn id="70718" idx="3"/>
                  </p:cNvCxnSpPr>
                  <p:nvPr/>
                </p:nvCxnSpPr>
                <p:spPr bwMode="auto">
                  <a:xfrm>
                    <a:off x="4860" y="2448"/>
                    <a:ext cx="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  <p:cxnSp>
                <p:nvCxnSpPr>
                  <p:cNvPr id="70723" name="AutoShape 78"/>
                  <p:cNvCxnSpPr>
                    <a:cxnSpLocks noChangeShapeType="1"/>
                    <a:endCxn id="70715" idx="1"/>
                  </p:cNvCxnSpPr>
                  <p:nvPr/>
                </p:nvCxnSpPr>
                <p:spPr bwMode="auto">
                  <a:xfrm>
                    <a:off x="1008" y="2448"/>
                    <a:ext cx="37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  <p:sp>
              <p:nvSpPr>
                <p:cNvPr id="7071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48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400" b="1">
                      <a:ea typeface="宋体" pitchFamily="2" charset="-122"/>
                    </a:rPr>
                    <a:t>X</a:t>
                  </a:r>
                </a:p>
              </p:txBody>
            </p:sp>
            <p:sp>
              <p:nvSpPr>
                <p:cNvPr id="70712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1247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400" b="1">
                      <a:ea typeface="宋体" pitchFamily="2" charset="-122"/>
                    </a:rPr>
                    <a:t>X</a:t>
                  </a:r>
                </a:p>
              </p:txBody>
            </p:sp>
            <p:sp>
              <p:nvSpPr>
                <p:cNvPr id="70713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1746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400" b="1">
                      <a:ea typeface="宋体" pitchFamily="2" charset="-122"/>
                    </a:rPr>
                    <a:t>X</a:t>
                  </a:r>
                </a:p>
              </p:txBody>
            </p:sp>
            <p:sp>
              <p:nvSpPr>
                <p:cNvPr id="70714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2245" y="2296"/>
                  <a:ext cx="272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400" b="1">
                      <a:ea typeface="宋体" pitchFamily="2" charset="-122"/>
                    </a:rPr>
                    <a:t>X</a:t>
                  </a:r>
                </a:p>
              </p:txBody>
            </p:sp>
          </p:grpSp>
        </p:grpSp>
      </p:grpSp>
      <p:sp>
        <p:nvSpPr>
          <p:cNvPr id="80979" name="Rectangle 83"/>
          <p:cNvSpPr>
            <a:spLocks noChangeArrowheads="1"/>
          </p:cNvSpPr>
          <p:nvPr/>
        </p:nvSpPr>
        <p:spPr bwMode="auto">
          <a:xfrm>
            <a:off x="276225" y="3429000"/>
            <a:ext cx="695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 b="1">
                <a:latin typeface="Times New Roman" charset="0"/>
              </a:rPr>
              <a:t>初态</a:t>
            </a:r>
          </a:p>
        </p:txBody>
      </p:sp>
      <p:sp>
        <p:nvSpPr>
          <p:cNvPr id="80980" name="Rectangle 84"/>
          <p:cNvSpPr>
            <a:spLocks noChangeArrowheads="1"/>
          </p:cNvSpPr>
          <p:nvPr/>
        </p:nvSpPr>
        <p:spPr bwMode="auto">
          <a:xfrm>
            <a:off x="2051050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1" name="Rectangle 85"/>
          <p:cNvSpPr>
            <a:spLocks noChangeArrowheads="1"/>
          </p:cNvSpPr>
          <p:nvPr/>
        </p:nvSpPr>
        <p:spPr bwMode="auto">
          <a:xfrm>
            <a:off x="2843213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2" name="Rectangle 86"/>
          <p:cNvSpPr>
            <a:spLocks noChangeArrowheads="1"/>
          </p:cNvSpPr>
          <p:nvPr/>
        </p:nvSpPr>
        <p:spPr bwMode="auto">
          <a:xfrm>
            <a:off x="3635375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3" name="Rectangle 87"/>
          <p:cNvSpPr>
            <a:spLocks noChangeArrowheads="1"/>
          </p:cNvSpPr>
          <p:nvPr/>
        </p:nvSpPr>
        <p:spPr bwMode="auto">
          <a:xfrm>
            <a:off x="2051050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4" name="Rectangle 88"/>
          <p:cNvSpPr>
            <a:spLocks noChangeArrowheads="1"/>
          </p:cNvSpPr>
          <p:nvPr/>
        </p:nvSpPr>
        <p:spPr bwMode="auto">
          <a:xfrm>
            <a:off x="2843213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5" name="Rectangle 89"/>
          <p:cNvSpPr>
            <a:spLocks noChangeArrowheads="1"/>
          </p:cNvSpPr>
          <p:nvPr/>
        </p:nvSpPr>
        <p:spPr bwMode="auto">
          <a:xfrm>
            <a:off x="3635375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6" name="Rectangle 90"/>
          <p:cNvSpPr>
            <a:spLocks noChangeArrowheads="1"/>
          </p:cNvSpPr>
          <p:nvPr/>
        </p:nvSpPr>
        <p:spPr bwMode="auto">
          <a:xfrm>
            <a:off x="1230313" y="39798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87" name="Text Box 91"/>
          <p:cNvSpPr txBox="1">
            <a:spLocks noChangeArrowheads="1"/>
          </p:cNvSpPr>
          <p:nvPr/>
        </p:nvSpPr>
        <p:spPr bwMode="auto">
          <a:xfrm>
            <a:off x="1260475" y="4579938"/>
            <a:ext cx="43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0988" name="Rectangle 92"/>
          <p:cNvSpPr>
            <a:spLocks noChangeArrowheads="1"/>
          </p:cNvSpPr>
          <p:nvPr/>
        </p:nvSpPr>
        <p:spPr bwMode="auto">
          <a:xfrm>
            <a:off x="2052638" y="4602163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0989" name="Rectangle 93"/>
          <p:cNvSpPr>
            <a:spLocks noChangeArrowheads="1"/>
          </p:cNvSpPr>
          <p:nvPr/>
        </p:nvSpPr>
        <p:spPr bwMode="auto">
          <a:xfrm>
            <a:off x="2844800" y="46021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90" name="Rectangle 94"/>
          <p:cNvSpPr>
            <a:spLocks noChangeArrowheads="1"/>
          </p:cNvSpPr>
          <p:nvPr/>
        </p:nvSpPr>
        <p:spPr bwMode="auto">
          <a:xfrm>
            <a:off x="3636963" y="46021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91" name="Rectangle 95"/>
          <p:cNvSpPr>
            <a:spLocks noChangeArrowheads="1"/>
          </p:cNvSpPr>
          <p:nvPr/>
        </p:nvSpPr>
        <p:spPr bwMode="auto">
          <a:xfrm>
            <a:off x="2043113" y="46021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92" name="Rectangle 96"/>
          <p:cNvSpPr>
            <a:spLocks noChangeArrowheads="1"/>
          </p:cNvSpPr>
          <p:nvPr/>
        </p:nvSpPr>
        <p:spPr bwMode="auto">
          <a:xfrm>
            <a:off x="2844800" y="46275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93" name="Rectangle 97"/>
          <p:cNvSpPr>
            <a:spLocks noChangeArrowheads="1"/>
          </p:cNvSpPr>
          <p:nvPr/>
        </p:nvSpPr>
        <p:spPr bwMode="auto">
          <a:xfrm>
            <a:off x="3636963" y="4579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0994" name="Rectangle 98"/>
          <p:cNvSpPr>
            <a:spLocks noChangeArrowheads="1"/>
          </p:cNvSpPr>
          <p:nvPr/>
        </p:nvSpPr>
        <p:spPr bwMode="auto">
          <a:xfrm>
            <a:off x="1258888" y="4579938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0995" name="Text Box 99"/>
          <p:cNvSpPr txBox="1">
            <a:spLocks noChangeArrowheads="1"/>
          </p:cNvSpPr>
          <p:nvPr/>
        </p:nvSpPr>
        <p:spPr bwMode="auto">
          <a:xfrm>
            <a:off x="4213225" y="5348288"/>
            <a:ext cx="1582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ahoma" pitchFamily="34" charset="0"/>
                <a:ea typeface="宋体" pitchFamily="2" charset="-122"/>
              </a:rPr>
              <a:t>最高位丢弃</a:t>
            </a:r>
          </a:p>
        </p:txBody>
      </p:sp>
      <p:sp>
        <p:nvSpPr>
          <p:cNvPr id="80996" name="Text Box 100"/>
          <p:cNvSpPr txBox="1">
            <a:spLocks noChangeArrowheads="1"/>
          </p:cNvSpPr>
          <p:nvPr/>
        </p:nvSpPr>
        <p:spPr bwMode="auto">
          <a:xfrm>
            <a:off x="1187450" y="5322888"/>
            <a:ext cx="43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0</a:t>
            </a:r>
          </a:p>
        </p:txBody>
      </p:sp>
      <p:sp>
        <p:nvSpPr>
          <p:cNvPr id="80997" name="Rectangle 101"/>
          <p:cNvSpPr>
            <a:spLocks noChangeArrowheads="1"/>
          </p:cNvSpPr>
          <p:nvPr/>
        </p:nvSpPr>
        <p:spPr bwMode="auto">
          <a:xfrm>
            <a:off x="1979613" y="5322888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0998" name="Rectangle 102"/>
          <p:cNvSpPr>
            <a:spLocks noChangeArrowheads="1"/>
          </p:cNvSpPr>
          <p:nvPr/>
        </p:nvSpPr>
        <p:spPr bwMode="auto">
          <a:xfrm>
            <a:off x="2771775" y="53228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0999" name="Rectangle 103"/>
          <p:cNvSpPr>
            <a:spLocks noChangeArrowheads="1"/>
          </p:cNvSpPr>
          <p:nvPr/>
        </p:nvSpPr>
        <p:spPr bwMode="auto">
          <a:xfrm>
            <a:off x="3563938" y="53228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1000" name="Rectangle 104"/>
          <p:cNvSpPr>
            <a:spLocks noChangeArrowheads="1"/>
          </p:cNvSpPr>
          <p:nvPr/>
        </p:nvSpPr>
        <p:spPr bwMode="auto">
          <a:xfrm>
            <a:off x="1982788" y="5310188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01" name="Rectangle 105"/>
          <p:cNvSpPr>
            <a:spLocks noChangeArrowheads="1"/>
          </p:cNvSpPr>
          <p:nvPr/>
        </p:nvSpPr>
        <p:spPr bwMode="auto">
          <a:xfrm>
            <a:off x="2771775" y="5310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1002" name="Rectangle 106"/>
          <p:cNvSpPr>
            <a:spLocks noChangeArrowheads="1"/>
          </p:cNvSpPr>
          <p:nvPr/>
        </p:nvSpPr>
        <p:spPr bwMode="auto">
          <a:xfrm>
            <a:off x="3563938" y="53006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1003" name="Rectangle 107"/>
          <p:cNvSpPr>
            <a:spLocks noChangeArrowheads="1"/>
          </p:cNvSpPr>
          <p:nvPr/>
        </p:nvSpPr>
        <p:spPr bwMode="auto">
          <a:xfrm>
            <a:off x="1203325" y="530225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04" name="Text Box 108"/>
          <p:cNvSpPr txBox="1">
            <a:spLocks noChangeArrowheads="1"/>
          </p:cNvSpPr>
          <p:nvPr/>
        </p:nvSpPr>
        <p:spPr bwMode="auto">
          <a:xfrm>
            <a:off x="4213225" y="5924550"/>
            <a:ext cx="1582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ahoma" pitchFamily="34" charset="0"/>
                <a:ea typeface="宋体" pitchFamily="2" charset="-122"/>
              </a:rPr>
              <a:t>最高位丢弃</a:t>
            </a:r>
          </a:p>
        </p:txBody>
      </p:sp>
      <p:sp>
        <p:nvSpPr>
          <p:cNvPr id="81005" name="Text Box 109"/>
          <p:cNvSpPr txBox="1">
            <a:spLocks noChangeArrowheads="1"/>
          </p:cNvSpPr>
          <p:nvPr/>
        </p:nvSpPr>
        <p:spPr bwMode="auto">
          <a:xfrm>
            <a:off x="1187450" y="5899150"/>
            <a:ext cx="43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06" name="Rectangle 110"/>
          <p:cNvSpPr>
            <a:spLocks noChangeArrowheads="1"/>
          </p:cNvSpPr>
          <p:nvPr/>
        </p:nvSpPr>
        <p:spPr bwMode="auto">
          <a:xfrm>
            <a:off x="1979613" y="5899150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0</a:t>
            </a:r>
          </a:p>
        </p:txBody>
      </p:sp>
      <p:sp>
        <p:nvSpPr>
          <p:cNvPr id="81007" name="Rectangle 111"/>
          <p:cNvSpPr>
            <a:spLocks noChangeArrowheads="1"/>
          </p:cNvSpPr>
          <p:nvPr/>
        </p:nvSpPr>
        <p:spPr bwMode="auto">
          <a:xfrm>
            <a:off x="2771775" y="589915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08" name="Rectangle 112"/>
          <p:cNvSpPr>
            <a:spLocks noChangeArrowheads="1"/>
          </p:cNvSpPr>
          <p:nvPr/>
        </p:nvSpPr>
        <p:spPr bwMode="auto">
          <a:xfrm>
            <a:off x="3563938" y="5899150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09" name="Rectangle 113"/>
          <p:cNvSpPr>
            <a:spLocks noChangeArrowheads="1"/>
          </p:cNvSpPr>
          <p:nvPr/>
        </p:nvSpPr>
        <p:spPr bwMode="auto">
          <a:xfrm>
            <a:off x="1997075" y="5849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10" name="Rectangle 114"/>
          <p:cNvSpPr>
            <a:spLocks noChangeArrowheads="1"/>
          </p:cNvSpPr>
          <p:nvPr/>
        </p:nvSpPr>
        <p:spPr bwMode="auto">
          <a:xfrm>
            <a:off x="2771775" y="58943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11" name="Rectangle 115"/>
          <p:cNvSpPr>
            <a:spLocks noChangeArrowheads="1"/>
          </p:cNvSpPr>
          <p:nvPr/>
        </p:nvSpPr>
        <p:spPr bwMode="auto">
          <a:xfrm>
            <a:off x="3529013" y="58959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ea typeface="宋体" pitchFamily="2" charset="-122"/>
              </a:rPr>
              <a:t>X</a:t>
            </a:r>
          </a:p>
        </p:txBody>
      </p:sp>
      <p:sp>
        <p:nvSpPr>
          <p:cNvPr id="81012" name="Rectangle 116"/>
          <p:cNvSpPr>
            <a:spLocks noChangeArrowheads="1"/>
          </p:cNvSpPr>
          <p:nvPr/>
        </p:nvSpPr>
        <p:spPr bwMode="auto">
          <a:xfrm>
            <a:off x="1203325" y="58769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0</a:t>
            </a:r>
          </a:p>
        </p:txBody>
      </p:sp>
      <p:sp>
        <p:nvSpPr>
          <p:cNvPr id="81013" name="Rectangle 117"/>
          <p:cNvSpPr>
            <a:spLocks noChangeArrowheads="1"/>
          </p:cNvSpPr>
          <p:nvPr/>
        </p:nvSpPr>
        <p:spPr bwMode="auto">
          <a:xfrm>
            <a:off x="1692275" y="187325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14" name="Text Box 118"/>
          <p:cNvSpPr txBox="1">
            <a:spLocks noChangeArrowheads="1"/>
          </p:cNvSpPr>
          <p:nvPr/>
        </p:nvSpPr>
        <p:spPr bwMode="auto">
          <a:xfrm>
            <a:off x="4203700" y="4633913"/>
            <a:ext cx="1582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ahoma" pitchFamily="34" charset="0"/>
                <a:ea typeface="宋体" pitchFamily="2" charset="-122"/>
              </a:rPr>
              <a:t>最高位丢弃</a:t>
            </a:r>
          </a:p>
        </p:txBody>
      </p:sp>
      <p:sp>
        <p:nvSpPr>
          <p:cNvPr id="81015" name="Text Box 119"/>
          <p:cNvSpPr txBox="1">
            <a:spLocks noChangeArrowheads="1"/>
          </p:cNvSpPr>
          <p:nvPr/>
        </p:nvSpPr>
        <p:spPr bwMode="auto">
          <a:xfrm>
            <a:off x="4213225" y="4003675"/>
            <a:ext cx="1582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ahoma" pitchFamily="34" charset="0"/>
                <a:ea typeface="宋体" pitchFamily="2" charset="-122"/>
              </a:rPr>
              <a:t>最高位丢弃</a:t>
            </a:r>
          </a:p>
        </p:txBody>
      </p:sp>
      <p:sp>
        <p:nvSpPr>
          <p:cNvPr id="81016" name="Rectangle 120"/>
          <p:cNvSpPr>
            <a:spLocks noChangeArrowheads="1"/>
          </p:cNvSpPr>
          <p:nvPr/>
        </p:nvSpPr>
        <p:spPr bwMode="auto">
          <a:xfrm>
            <a:off x="1665288" y="1881188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17" name="Rectangle 121"/>
          <p:cNvSpPr>
            <a:spLocks noChangeArrowheads="1"/>
          </p:cNvSpPr>
          <p:nvPr/>
        </p:nvSpPr>
        <p:spPr bwMode="auto">
          <a:xfrm>
            <a:off x="1674813" y="1881188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81018" name="Rectangle 122"/>
          <p:cNvSpPr>
            <a:spLocks noChangeArrowheads="1"/>
          </p:cNvSpPr>
          <p:nvPr/>
        </p:nvSpPr>
        <p:spPr bwMode="auto">
          <a:xfrm>
            <a:off x="1697038" y="1873250"/>
            <a:ext cx="35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ea typeface="宋体" pitchFamily="2" charset="-122"/>
              </a:rPr>
              <a:t>0</a:t>
            </a:r>
          </a:p>
        </p:txBody>
      </p:sp>
      <p:sp>
        <p:nvSpPr>
          <p:cNvPr id="81019" name="Rectangle 123"/>
          <p:cNvSpPr>
            <a:spLocks noChangeArrowheads="1"/>
          </p:cNvSpPr>
          <p:nvPr/>
        </p:nvSpPr>
        <p:spPr bwMode="auto">
          <a:xfrm>
            <a:off x="6086475" y="3268663"/>
            <a:ext cx="2828925" cy="18780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>
                <a:latin typeface="Times New Roman" charset="0"/>
                <a:ea typeface="宋体" pitchFamily="2" charset="-122"/>
              </a:rPr>
              <a:t>需要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4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个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CP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的时间才可以将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4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位数码全部移入寄存器中。</a:t>
            </a:r>
          </a:p>
          <a:p>
            <a:pPr>
              <a:spcBef>
                <a:spcPct val="50000"/>
              </a:spcBef>
            </a:pPr>
            <a:r>
              <a:rPr kumimoji="1" lang="zh-CN" altLang="en-US" b="1">
                <a:latin typeface="Times New Roman" charset="0"/>
                <a:ea typeface="宋体" pitchFamily="2" charset="-122"/>
              </a:rPr>
              <a:t>再过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4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个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CP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的时间，寄存器中的 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4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位代码将从串行输出端</a:t>
            </a:r>
            <a:r>
              <a:rPr kumimoji="1" lang="en-US" altLang="zh-CN" b="1">
                <a:latin typeface="Times New Roman" charset="0"/>
                <a:ea typeface="宋体" pitchFamily="2" charset="-122"/>
              </a:rPr>
              <a:t>SO</a:t>
            </a:r>
            <a:r>
              <a:rPr kumimoji="1" lang="zh-CN" altLang="en-US" b="1">
                <a:latin typeface="Times New Roman" charset="0"/>
                <a:ea typeface="宋体" pitchFamily="2" charset="-122"/>
              </a:rPr>
              <a:t>依次送出。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3000"/>
                                        <p:tgtEl>
                                          <p:spTgt spid="8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4" dur="2000"/>
                                        <p:tgtEl>
                                          <p:spTgt spid="80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3000"/>
                                        <p:tgtEl>
                                          <p:spTgt spid="8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40" dur="2000"/>
                                        <p:tgtEl>
                                          <p:spTgt spid="80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3000"/>
                                        <p:tgtEl>
                                          <p:spTgt spid="8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46" dur="2000"/>
                                        <p:tgtEl>
                                          <p:spTgt spid="80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3000"/>
                                        <p:tgtEl>
                                          <p:spTgt spid="8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52" dur="2000"/>
                                        <p:tgtEl>
                                          <p:spTgt spid="80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3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3000"/>
                                        <p:tgtEl>
                                          <p:spTgt spid="8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1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81" dur="2000"/>
                                        <p:tgtEl>
                                          <p:spTgt spid="80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5" dur="3000"/>
                                        <p:tgtEl>
                                          <p:spTgt spid="8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87" dur="2000"/>
                                        <p:tgtEl>
                                          <p:spTgt spid="809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1" dur="3000"/>
                                        <p:tgtEl>
                                          <p:spTgt spid="8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93" dur="2000"/>
                                        <p:tgtEl>
                                          <p:spTgt spid="80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7" dur="3000"/>
                                        <p:tgtEl>
                                          <p:spTgt spid="8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99" dur="2000"/>
                                        <p:tgtEl>
                                          <p:spTgt spid="80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3" dur="3000"/>
                                        <p:tgtEl>
                                          <p:spTgt spid="8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5" dur="3000"/>
                                        <p:tgtEl>
                                          <p:spTgt spid="80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81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33" dur="2000"/>
                                        <p:tgtEl>
                                          <p:spTgt spid="81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7" dur="3000"/>
                                        <p:tgtEl>
                                          <p:spTgt spid="8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39" dur="2000"/>
                                        <p:tgtEl>
                                          <p:spTgt spid="8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3" dur="3000"/>
                                        <p:tgtEl>
                                          <p:spTgt spid="8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45" dur="2000"/>
                                        <p:tgtEl>
                                          <p:spTgt spid="81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3000"/>
                                        <p:tgtEl>
                                          <p:spTgt spid="8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51" dur="2000"/>
                                        <p:tgtEl>
                                          <p:spTgt spid="8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5" dur="3000"/>
                                        <p:tgtEl>
                                          <p:spTgt spid="8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8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81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8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8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7" dur="3000"/>
                                        <p:tgtEl>
                                          <p:spTgt spid="8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79" dur="2000"/>
                                        <p:tgtEl>
                                          <p:spTgt spid="8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3" dur="3000"/>
                                        <p:tgtEl>
                                          <p:spTgt spid="8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85" dur="2000"/>
                                        <p:tgtEl>
                                          <p:spTgt spid="8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9" dur="3000"/>
                                        <p:tgtEl>
                                          <p:spTgt spid="8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91" dur="2000"/>
                                        <p:tgtEl>
                                          <p:spTgt spid="8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5" dur="3000"/>
                                        <p:tgtEl>
                                          <p:spTgt spid="8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97" dur="2000"/>
                                        <p:tgtEl>
                                          <p:spTgt spid="8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1" dur="3000"/>
                                        <p:tgtEl>
                                          <p:spTgt spid="8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8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79" grpId="0"/>
      <p:bldP spid="80983" grpId="0"/>
      <p:bldP spid="80984" grpId="0"/>
      <p:bldP spid="80985" grpId="0"/>
      <p:bldP spid="80991" grpId="0"/>
      <p:bldP spid="80992" grpId="0"/>
      <p:bldP spid="80993" grpId="0"/>
      <p:bldP spid="80995" grpId="0"/>
      <p:bldP spid="80996" grpId="0"/>
      <p:bldP spid="80997" grpId="0"/>
      <p:bldP spid="80998" grpId="0"/>
      <p:bldP spid="80999" grpId="0"/>
      <p:bldP spid="81000" grpId="0"/>
      <p:bldP spid="81000" grpId="1"/>
      <p:bldP spid="81001" grpId="0"/>
      <p:bldP spid="81001" grpId="1"/>
      <p:bldP spid="81002" grpId="0"/>
      <p:bldP spid="81002" grpId="1"/>
      <p:bldP spid="81003" grpId="0"/>
      <p:bldP spid="81003" grpId="1"/>
      <p:bldP spid="81004" grpId="0"/>
      <p:bldP spid="81005" grpId="0"/>
      <p:bldP spid="81006" grpId="0"/>
      <p:bldP spid="81007" grpId="0"/>
      <p:bldP spid="81008" grpId="0"/>
      <p:bldP spid="81009" grpId="0"/>
      <p:bldP spid="81009" grpId="1"/>
      <p:bldP spid="81010" grpId="0"/>
      <p:bldP spid="81010" grpId="1"/>
      <p:bldP spid="81011" grpId="0"/>
      <p:bldP spid="81011" grpId="1"/>
      <p:bldP spid="81012" grpId="0"/>
      <p:bldP spid="81012" grpId="1"/>
      <p:bldP spid="81013" grpId="0"/>
      <p:bldP spid="81013" grpId="1"/>
      <p:bldP spid="81014" grpId="0"/>
      <p:bldP spid="81015" grpId="0"/>
      <p:bldP spid="81016" grpId="0"/>
      <p:bldP spid="81017" grpId="0"/>
      <p:bldP spid="81018" grpId="0"/>
      <p:bldP spid="810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时钟脉冲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4581525"/>
            <a:ext cx="7273925" cy="20875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mtClean="0">
                <a:solidFill>
                  <a:srgbClr val="FF0000"/>
                </a:solidFill>
              </a:rPr>
              <a:t>时钟信号</a:t>
            </a:r>
            <a:r>
              <a:rPr lang="zh-CN" altLang="en-US" smtClean="0"/>
              <a:t>是时序逻辑里</a:t>
            </a:r>
            <a:r>
              <a:rPr lang="zh-CN" altLang="en-US" smtClean="0">
                <a:solidFill>
                  <a:srgbClr val="FF0000"/>
                </a:solidFill>
              </a:rPr>
              <a:t>决定逻辑单元中的状态何时更新</a:t>
            </a:r>
            <a:r>
              <a:rPr lang="zh-CN" altLang="en-US" smtClean="0"/>
              <a:t>的信号。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mtClean="0"/>
              <a:t>现态：时钟脉冲激励到达之前的输出值 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mtClean="0"/>
              <a:t>次态：时钟脉冲激励到达时的输出值。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mtClean="0"/>
              <a:t>时钟脉冲激励到达后，现态变为次态。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</a:blip>
          <a:srcRect/>
          <a:stretch>
            <a:fillRect/>
          </a:stretch>
        </p:blipFill>
        <p:spPr bwMode="auto">
          <a:xfrm>
            <a:off x="1116013" y="1557338"/>
            <a:ext cx="7123112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3"/>
          <p:cNvGraphicFramePr>
            <a:graphicFrameLocks noChangeAspect="1"/>
          </p:cNvGraphicFramePr>
          <p:nvPr>
            <p:ph idx="1"/>
          </p:nvPr>
        </p:nvGraphicFramePr>
        <p:xfrm>
          <a:off x="755650" y="4365625"/>
          <a:ext cx="7993063" cy="2032000"/>
        </p:xfrm>
        <a:graphic>
          <a:graphicData uri="http://schemas.openxmlformats.org/presentationml/2006/ole">
            <p:oleObj spid="_x0000_s1026" name="Visio" r:id="rId3" imgW="4903232" imgH="1246346" progId="">
              <p:embed/>
            </p:oleObj>
          </a:graphicData>
        </a:graphic>
      </p:graphicFrame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通用同步时序电路模型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95288" y="1412875"/>
            <a:ext cx="8497887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输出方程：表达输出信号与输入信号、状态变量的关系式	</a:t>
            </a:r>
            <a:r>
              <a:rPr lang="en-US" altLang="zh-CN" sz="2800" b="1">
                <a:latin typeface="Verdana" pitchFamily="34" charset="0"/>
              </a:rPr>
              <a:t>O</a:t>
            </a:r>
            <a:r>
              <a:rPr lang="zh-CN" altLang="en-US" sz="2800" b="1">
                <a:latin typeface="Verdana" pitchFamily="34" charset="0"/>
              </a:rPr>
              <a:t>＝</a:t>
            </a:r>
            <a:r>
              <a:rPr lang="en-US" altLang="zh-CN" sz="2800" b="1">
                <a:latin typeface="Verdana" pitchFamily="34" charset="0"/>
              </a:rPr>
              <a:t>g(I</a:t>
            </a:r>
            <a:r>
              <a:rPr lang="zh-CN" altLang="en-US" sz="2800" b="1">
                <a:latin typeface="Verdana" pitchFamily="34" charset="0"/>
              </a:rPr>
              <a:t>，</a:t>
            </a:r>
            <a:r>
              <a:rPr lang="en-US" altLang="zh-CN" sz="2800" b="1">
                <a:latin typeface="Verdana" pitchFamily="34" charset="0"/>
              </a:rPr>
              <a:t>S)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激励方程：表达了激励信号与输入信号、状态变量的关系式	    </a:t>
            </a:r>
            <a:r>
              <a:rPr lang="en-US" altLang="zh-CN" sz="2800" b="1">
                <a:latin typeface="Verdana" pitchFamily="34" charset="0"/>
              </a:rPr>
              <a:t>E</a:t>
            </a:r>
            <a:r>
              <a:rPr lang="zh-CN" altLang="en-US" sz="2800" b="1">
                <a:latin typeface="Verdana" pitchFamily="34" charset="0"/>
              </a:rPr>
              <a:t>＝</a:t>
            </a:r>
            <a:r>
              <a:rPr lang="en-US" altLang="zh-CN" sz="2800" b="1">
                <a:latin typeface="Verdana" pitchFamily="34" charset="0"/>
              </a:rPr>
              <a:t>f(I</a:t>
            </a:r>
            <a:r>
              <a:rPr lang="zh-CN" altLang="en-US" sz="2800" b="1">
                <a:latin typeface="Verdana" pitchFamily="34" charset="0"/>
              </a:rPr>
              <a:t>，</a:t>
            </a:r>
            <a:r>
              <a:rPr lang="en-US" altLang="zh-CN" sz="2800" b="1">
                <a:latin typeface="Verdana" pitchFamily="34" charset="0"/>
              </a:rPr>
              <a:t>S)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800" b="1">
                <a:latin typeface="Verdana" pitchFamily="34" charset="0"/>
              </a:rPr>
              <a:t>状态方程 ：表达存储电路从现态到次态的转换关系式	</a:t>
            </a:r>
            <a:r>
              <a:rPr lang="en-US" altLang="zh-CN" sz="2800" b="1">
                <a:latin typeface="Verdana" pitchFamily="34" charset="0"/>
              </a:rPr>
              <a:t>S</a:t>
            </a:r>
            <a:r>
              <a:rPr lang="en-US" altLang="zh-CN" sz="2800" b="1" baseline="-25000">
                <a:latin typeface="Verdana" pitchFamily="34" charset="0"/>
              </a:rPr>
              <a:t>t+1</a:t>
            </a:r>
            <a:r>
              <a:rPr lang="zh-CN" altLang="en-US" sz="2800" b="1">
                <a:latin typeface="Verdana" pitchFamily="34" charset="0"/>
              </a:rPr>
              <a:t>＝</a:t>
            </a:r>
            <a:r>
              <a:rPr lang="en-US" altLang="zh-CN" sz="2800" b="1" i="1">
                <a:latin typeface="Verdana" pitchFamily="34" charset="0"/>
              </a:rPr>
              <a:t>F </a:t>
            </a:r>
            <a:r>
              <a:rPr lang="en-US" altLang="zh-CN" sz="2800" b="1">
                <a:latin typeface="Verdana" pitchFamily="34" charset="0"/>
              </a:rPr>
              <a:t>(E</a:t>
            </a:r>
            <a:r>
              <a:rPr lang="zh-CN" altLang="en-US" sz="2800" b="1">
                <a:latin typeface="Verdana" pitchFamily="34" charset="0"/>
              </a:rPr>
              <a:t>，</a:t>
            </a:r>
            <a:r>
              <a:rPr lang="en-US" altLang="zh-CN" sz="2800" b="1">
                <a:latin typeface="Verdana" pitchFamily="34" charset="0"/>
              </a:rPr>
              <a:t>S</a:t>
            </a:r>
            <a:r>
              <a:rPr lang="en-US" altLang="zh-CN" sz="2800" b="1" baseline="-25000">
                <a:latin typeface="Verdana" pitchFamily="34" charset="0"/>
              </a:rPr>
              <a:t>t</a:t>
            </a:r>
            <a:r>
              <a:rPr lang="en-US" altLang="zh-CN" sz="2800" b="1">
                <a:latin typeface="Verdana" pitchFamily="34" charset="0"/>
              </a:rPr>
              <a:t>)</a:t>
            </a: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3276600" y="5462588"/>
            <a:ext cx="863600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常见时序电路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0" y="1844675"/>
            <a:ext cx="6865938" cy="4814888"/>
          </a:xfrm>
        </p:spPr>
        <p:txBody>
          <a:bodyPr/>
          <a:lstStyle/>
          <a:p>
            <a:pPr eaLnBrk="1" hangingPunct="1"/>
            <a:r>
              <a:rPr lang="zh-CN" altLang="en-US" smtClean="0"/>
              <a:t>时序延迟电路</a:t>
            </a:r>
          </a:p>
          <a:p>
            <a:pPr eaLnBrk="1" hangingPunct="1"/>
            <a:r>
              <a:rPr lang="zh-CN" altLang="en-US" smtClean="0"/>
              <a:t>简单时序计数器</a:t>
            </a:r>
          </a:p>
          <a:p>
            <a:pPr eaLnBrk="1" hangingPunct="1"/>
            <a:r>
              <a:rPr lang="en-US" altLang="zh-CN" smtClean="0"/>
              <a:t>Moore</a:t>
            </a:r>
            <a:r>
              <a:rPr lang="zh-CN" altLang="en-US" smtClean="0"/>
              <a:t>机</a:t>
            </a:r>
          </a:p>
          <a:p>
            <a:pPr eaLnBrk="1" hangingPunct="1"/>
            <a:r>
              <a:rPr lang="en-US" altLang="zh-CN" smtClean="0"/>
              <a:t>Mealy</a:t>
            </a:r>
            <a:r>
              <a:rPr lang="zh-CN" altLang="en-US" smtClean="0"/>
              <a:t>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时序延迟电路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7704137" cy="9350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最简单的时序电路：输出的改变只依赖于输入的改变，且被延迟一段时间输出。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565400"/>
            <a:ext cx="8313738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48263" y="4973638"/>
            <a:ext cx="19446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E=f(I)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547813" y="4941888"/>
            <a:ext cx="19446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E=f(I, 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t+1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=F(S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E)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Garamond" pitchFamily="18" charset="0"/>
                <a:ea typeface="宋体" pitchFamily="2" charset="-122"/>
              </a:rPr>
              <a:t>O=g(S</a:t>
            </a:r>
            <a:r>
              <a:rPr lang="en-US" altLang="zh-CN" sz="2400" b="1" baseline="-25000">
                <a:latin typeface="Garamond" pitchFamily="18" charset="0"/>
                <a:ea typeface="宋体" pitchFamily="2" charset="-122"/>
              </a:rPr>
              <a:t>t</a:t>
            </a:r>
            <a:r>
              <a:rPr lang="en-US" altLang="zh-CN" sz="2400" b="1">
                <a:latin typeface="Garamond" pitchFamily="18" charset="0"/>
                <a:ea typeface="宋体" pitchFamily="2" charset="-122"/>
              </a:rPr>
              <a:t>, I)</a:t>
            </a: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3708400" y="5300663"/>
            <a:ext cx="1008063" cy="649287"/>
          </a:xfrm>
          <a:prstGeom prst="rightArrow">
            <a:avLst>
              <a:gd name="adj1" fmla="val 50000"/>
              <a:gd name="adj2" fmla="val 38814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1" grpId="0" animBg="1"/>
    </p:bldLst>
  </p:timing>
</p:sld>
</file>

<file path=ppt/theme/theme1.xml><?xml version="1.0" encoding="utf-8"?>
<a:theme xmlns:a="http://schemas.openxmlformats.org/drawingml/2006/main" name="1_3">
  <a:themeElements>
    <a:clrScheme name="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FFFFFF"/>
      </a:accent3>
      <a:accent4>
        <a:srgbClr val="000000"/>
      </a:accent4>
      <a:accent5>
        <a:srgbClr val="D8AFB9"/>
      </a:accent5>
      <a:accent6>
        <a:srgbClr val="9B5CA9"/>
      </a:accent6>
      <a:hlink>
        <a:srgbClr val="FFDE66"/>
      </a:hlink>
      <a:folHlink>
        <a:srgbClr val="D490C5"/>
      </a:folHlink>
    </a:clrScheme>
    <a:fontScheme name="1_3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3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</Template>
  <TotalTime>3866</TotalTime>
  <Words>3215</Words>
  <Application>Microsoft Office PowerPoint</Application>
  <PresentationFormat>全屏显示(4:3)</PresentationFormat>
  <Paragraphs>789</Paragraphs>
  <Slides>58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1_3</vt:lpstr>
      <vt:lpstr>Visio</vt:lpstr>
      <vt:lpstr>图片</vt:lpstr>
      <vt:lpstr>Equation</vt:lpstr>
      <vt:lpstr>公式</vt:lpstr>
      <vt:lpstr>第5章 触发器、简单计数器和寄存器</vt:lpstr>
      <vt:lpstr>主要内容</vt:lpstr>
      <vt:lpstr>主要内容</vt:lpstr>
      <vt:lpstr>时序电路的一般模型</vt:lpstr>
      <vt:lpstr>时序电路分类</vt:lpstr>
      <vt:lpstr>时钟脉冲</vt:lpstr>
      <vt:lpstr>通用同步时序电路模型</vt:lpstr>
      <vt:lpstr>常见时序电路</vt:lpstr>
      <vt:lpstr>时序延迟电路</vt:lpstr>
      <vt:lpstr>简单时序计数器</vt:lpstr>
      <vt:lpstr>Moore机与Mealy机时序电路</vt:lpstr>
      <vt:lpstr>不同类型电路的比较</vt:lpstr>
      <vt:lpstr>主要内容</vt:lpstr>
      <vt:lpstr>触发器</vt:lpstr>
      <vt:lpstr>RS锁存器</vt:lpstr>
      <vt:lpstr>幻灯片 16</vt:lpstr>
      <vt:lpstr>幻灯片 17</vt:lpstr>
      <vt:lpstr>幻灯片 18</vt:lpstr>
      <vt:lpstr>幻灯片 19</vt:lpstr>
      <vt:lpstr>幻灯片 20</vt:lpstr>
      <vt:lpstr>或非门构造的RS锁存器</vt:lpstr>
      <vt:lpstr>RS锁存器的时序图</vt:lpstr>
      <vt:lpstr>练习</vt:lpstr>
      <vt:lpstr>选通RS锁存器</vt:lpstr>
      <vt:lpstr>高电平选通的RS锁存器的时序图</vt:lpstr>
      <vt:lpstr>练习</vt:lpstr>
      <vt:lpstr>D锁存器</vt:lpstr>
      <vt:lpstr>高电平选通的D锁存器的时序图</vt:lpstr>
      <vt:lpstr>锁存器的空翻</vt:lpstr>
      <vt:lpstr>边沿触发器</vt:lpstr>
      <vt:lpstr>JK触发器</vt:lpstr>
      <vt:lpstr>下降沿触发的JK触发器的时序图</vt:lpstr>
      <vt:lpstr>T触发器</vt:lpstr>
      <vt:lpstr>下降沿触发的T触发器的时序图</vt:lpstr>
      <vt:lpstr>触发器小结</vt:lpstr>
      <vt:lpstr>几种触发方式</vt:lpstr>
      <vt:lpstr>示例</vt:lpstr>
      <vt:lpstr>练习5.4</vt:lpstr>
      <vt:lpstr>主要内容</vt:lpstr>
      <vt:lpstr>简单计数器</vt:lpstr>
      <vt:lpstr>计数器分类</vt:lpstr>
      <vt:lpstr>除2计数器</vt:lpstr>
      <vt:lpstr>除4计数器</vt:lpstr>
      <vt:lpstr>除8计数器</vt:lpstr>
      <vt:lpstr>思考：怎么利用除8计数器来构造一个除6计数器？</vt:lpstr>
      <vt:lpstr>Johnson计数器</vt:lpstr>
      <vt:lpstr>循环计数器</vt:lpstr>
      <vt:lpstr>74LS393 ：双四位二进制计数器</vt:lpstr>
      <vt:lpstr>应用：控制信号生成</vt:lpstr>
      <vt:lpstr>使用四位二进制计数器</vt:lpstr>
      <vt:lpstr>幻灯片 51</vt:lpstr>
      <vt:lpstr>应用：数字时钟</vt:lpstr>
      <vt:lpstr>主要内容</vt:lpstr>
      <vt:lpstr>寄存器</vt:lpstr>
      <vt:lpstr>并行输入/并行输出寄存器</vt:lpstr>
      <vt:lpstr>移位寄存器</vt:lpstr>
      <vt:lpstr>串行输入并行输出</vt:lpstr>
      <vt:lpstr>示例</vt:lpstr>
    </vt:vector>
  </TitlesOfParts>
  <Company>WWW.YlmF.CoM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触发器、简单计数器和寄存器</dc:title>
  <dc:creator>雨林木风</dc:creator>
  <cp:lastModifiedBy>Administrator</cp:lastModifiedBy>
  <cp:revision>143</cp:revision>
  <dcterms:created xsi:type="dcterms:W3CDTF">2011-04-25T02:44:43Z</dcterms:created>
  <dcterms:modified xsi:type="dcterms:W3CDTF">2016-05-16T04:46:04Z</dcterms:modified>
</cp:coreProperties>
</file>